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78" r:id="rId3"/>
    <p:sldId id="279" r:id="rId4"/>
    <p:sldId id="277" r:id="rId5"/>
    <p:sldId id="281" r:id="rId6"/>
    <p:sldId id="287" r:id="rId7"/>
    <p:sldId id="282" r:id="rId8"/>
    <p:sldId id="286" r:id="rId9"/>
    <p:sldId id="283" r:id="rId10"/>
    <p:sldId id="284" r:id="rId11"/>
    <p:sldId id="285" r:id="rId12"/>
    <p:sldId id="288" r:id="rId13"/>
    <p:sldId id="289" r:id="rId14"/>
    <p:sldId id="299" r:id="rId15"/>
    <p:sldId id="294" r:id="rId16"/>
    <p:sldId id="297" r:id="rId17"/>
    <p:sldId id="301" r:id="rId18"/>
    <p:sldId id="298" r:id="rId19"/>
    <p:sldId id="300" r:id="rId20"/>
    <p:sldId id="291" r:id="rId21"/>
    <p:sldId id="295" r:id="rId22"/>
    <p:sldId id="296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B8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145" autoAdjust="0"/>
    <p:restoredTop sz="94523" autoAdjust="0"/>
  </p:normalViewPr>
  <p:slideViewPr>
    <p:cSldViewPr snapToGrid="0" snapToObjects="1">
      <p:cViewPr>
        <p:scale>
          <a:sx n="110" d="100"/>
          <a:sy n="110" d="100"/>
        </p:scale>
        <p:origin x="126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7D4084-0B49-4ABD-ABB4-4A0502CC2B46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8B0B33DF-AB09-4235-AD4C-B4ECA2D556B8}">
      <dgm:prSet phldrT="[Text]"/>
      <dgm:spPr/>
      <dgm:t>
        <a:bodyPr/>
        <a:lstStyle/>
        <a:p>
          <a:r>
            <a:rPr lang="en-US" dirty="0" smtClean="0">
              <a:latin typeface="Century Gothic" panose="020B0502020202020204" pitchFamily="34" charset="0"/>
            </a:rPr>
            <a:t>Instructor submits referral</a:t>
          </a:r>
          <a:endParaRPr lang="en-US" dirty="0">
            <a:latin typeface="Century Gothic" panose="020B0502020202020204" pitchFamily="34" charset="0"/>
          </a:endParaRPr>
        </a:p>
      </dgm:t>
    </dgm:pt>
    <dgm:pt modelId="{3CE2F509-8DB6-46DD-82EE-3C56B8767EFB}" type="parTrans" cxnId="{87C7BD3D-BB93-4ACE-B593-74900940D3FE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F3F07049-A49B-41E6-A45C-83069812CE1C}" type="sibTrans" cxnId="{87C7BD3D-BB93-4ACE-B593-74900940D3FE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A2E4CA6F-09C1-495F-8120-5A1E1B9413E1}">
      <dgm:prSet phldrT="[Text]"/>
      <dgm:spPr/>
      <dgm:t>
        <a:bodyPr/>
        <a:lstStyle/>
        <a:p>
          <a:r>
            <a:rPr lang="en-US" dirty="0" smtClean="0">
              <a:latin typeface="Century Gothic" panose="020B0502020202020204" pitchFamily="34" charset="0"/>
            </a:rPr>
            <a:t>I reach out and offer help</a:t>
          </a:r>
          <a:endParaRPr lang="en-US" dirty="0">
            <a:latin typeface="Century Gothic" panose="020B0502020202020204" pitchFamily="34" charset="0"/>
          </a:endParaRPr>
        </a:p>
      </dgm:t>
    </dgm:pt>
    <dgm:pt modelId="{A4DC72B9-10D0-4013-B50F-717F0319A9AC}" type="parTrans" cxnId="{7E4BCB22-E9EB-4631-BD93-05C650EEC042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1049AF75-5041-4DB7-80B4-7FC5D83E9625}" type="sibTrans" cxnId="{7E4BCB22-E9EB-4631-BD93-05C650EEC042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2F05D66F-E484-43AA-811D-D86072CF292B}">
      <dgm:prSet phldrT="[Text]"/>
      <dgm:spPr/>
      <dgm:t>
        <a:bodyPr/>
        <a:lstStyle/>
        <a:p>
          <a:r>
            <a:rPr lang="en-US" dirty="0" smtClean="0">
              <a:latin typeface="Century Gothic" panose="020B0502020202020204" pitchFamily="34" charset="0"/>
            </a:rPr>
            <a:t>You get targeted assistance</a:t>
          </a:r>
          <a:endParaRPr lang="en-US" dirty="0">
            <a:latin typeface="Century Gothic" panose="020B0502020202020204" pitchFamily="34" charset="0"/>
          </a:endParaRPr>
        </a:p>
      </dgm:t>
    </dgm:pt>
    <dgm:pt modelId="{B4111075-C1BE-48C3-854A-F6BBF7FEE6D1}" type="parTrans" cxnId="{CABF78D0-3A51-414C-AA88-D035A58CEDEC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672D09F6-381C-486A-9206-55F05347C7C3}" type="sibTrans" cxnId="{CABF78D0-3A51-414C-AA88-D035A58CEDEC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4B2958DE-8F32-4945-8DBC-9005061F2386}">
      <dgm:prSet phldrT="[Text]"/>
      <dgm:spPr/>
      <dgm:t>
        <a:bodyPr/>
        <a:lstStyle/>
        <a:p>
          <a:r>
            <a:rPr lang="en-US" dirty="0" smtClean="0">
              <a:latin typeface="Century Gothic" panose="020B0502020202020204" pitchFamily="34" charset="0"/>
            </a:rPr>
            <a:t>Follow-up and learn</a:t>
          </a:r>
          <a:endParaRPr lang="en-US" dirty="0">
            <a:latin typeface="Century Gothic" panose="020B0502020202020204" pitchFamily="34" charset="0"/>
          </a:endParaRPr>
        </a:p>
      </dgm:t>
    </dgm:pt>
    <dgm:pt modelId="{F4D3EFB2-22EC-4A70-9666-DFA0F6A004A3}" type="parTrans" cxnId="{D761D3C9-15C6-4A5F-96E5-D74C37C2E6A8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93429142-7A2B-4849-905C-02194699AB2C}" type="sibTrans" cxnId="{D761D3C9-15C6-4A5F-96E5-D74C37C2E6A8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E5289B50-692F-453A-918D-57196194630D}" type="pres">
      <dgm:prSet presAssocID="{C37D4084-0B49-4ABD-ABB4-4A0502CC2B46}" presName="arrowDiagram" presStyleCnt="0">
        <dgm:presLayoutVars>
          <dgm:chMax val="5"/>
          <dgm:dir/>
          <dgm:resizeHandles val="exact"/>
        </dgm:presLayoutVars>
      </dgm:prSet>
      <dgm:spPr/>
    </dgm:pt>
    <dgm:pt modelId="{970699B0-A4AA-4A3A-A586-3ACF14741BF9}" type="pres">
      <dgm:prSet presAssocID="{C37D4084-0B49-4ABD-ABB4-4A0502CC2B46}" presName="arrow" presStyleLbl="bgShp" presStyleIdx="0" presStyleCnt="1"/>
      <dgm:spPr/>
    </dgm:pt>
    <dgm:pt modelId="{7BABBE8D-E887-404B-A8A4-FEF2BDA33BE0}" type="pres">
      <dgm:prSet presAssocID="{C37D4084-0B49-4ABD-ABB4-4A0502CC2B46}" presName="arrowDiagram4" presStyleCnt="0"/>
      <dgm:spPr/>
    </dgm:pt>
    <dgm:pt modelId="{8FFFC2FF-6E7B-48A7-813D-84D8FEE7A577}" type="pres">
      <dgm:prSet presAssocID="{8B0B33DF-AB09-4235-AD4C-B4ECA2D556B8}" presName="bullet4a" presStyleLbl="node1" presStyleIdx="0" presStyleCnt="4"/>
      <dgm:spPr/>
    </dgm:pt>
    <dgm:pt modelId="{CF689291-4A6F-4439-9433-ED7D53F1DFE7}" type="pres">
      <dgm:prSet presAssocID="{8B0B33DF-AB09-4235-AD4C-B4ECA2D556B8}" presName="textBox4a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2A754B-EDDA-41A0-BE16-2D58F8C47F91}" type="pres">
      <dgm:prSet presAssocID="{A2E4CA6F-09C1-495F-8120-5A1E1B9413E1}" presName="bullet4b" presStyleLbl="node1" presStyleIdx="1" presStyleCnt="4"/>
      <dgm:spPr/>
    </dgm:pt>
    <dgm:pt modelId="{A192E855-03A3-4EF8-B16F-0203C94603E8}" type="pres">
      <dgm:prSet presAssocID="{A2E4CA6F-09C1-495F-8120-5A1E1B9413E1}" presName="textBox4b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8B33F1-69F5-4E7A-B342-062039502D2B}" type="pres">
      <dgm:prSet presAssocID="{2F05D66F-E484-43AA-811D-D86072CF292B}" presName="bullet4c" presStyleLbl="node1" presStyleIdx="2" presStyleCnt="4"/>
      <dgm:spPr/>
    </dgm:pt>
    <dgm:pt modelId="{E2EDA329-2740-406F-A056-49A1B968E28D}" type="pres">
      <dgm:prSet presAssocID="{2F05D66F-E484-43AA-811D-D86072CF292B}" presName="textBox4c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0BD388-B6E8-4C66-8CDE-5242F1B3EE4F}" type="pres">
      <dgm:prSet presAssocID="{4B2958DE-8F32-4945-8DBC-9005061F2386}" presName="bullet4d" presStyleLbl="node1" presStyleIdx="3" presStyleCnt="4"/>
      <dgm:spPr/>
    </dgm:pt>
    <dgm:pt modelId="{B4ECF5B8-88AC-4085-8E32-1A54CEBC4D13}" type="pres">
      <dgm:prSet presAssocID="{4B2958DE-8F32-4945-8DBC-9005061F2386}" presName="textBox4d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7C7BD3D-BB93-4ACE-B593-74900940D3FE}" srcId="{C37D4084-0B49-4ABD-ABB4-4A0502CC2B46}" destId="{8B0B33DF-AB09-4235-AD4C-B4ECA2D556B8}" srcOrd="0" destOrd="0" parTransId="{3CE2F509-8DB6-46DD-82EE-3C56B8767EFB}" sibTransId="{F3F07049-A49B-41E6-A45C-83069812CE1C}"/>
    <dgm:cxn modelId="{C69ECF0A-C1E9-45B8-A988-262B40150928}" type="presOf" srcId="{4B2958DE-8F32-4945-8DBC-9005061F2386}" destId="{B4ECF5B8-88AC-4085-8E32-1A54CEBC4D13}" srcOrd="0" destOrd="0" presId="urn:microsoft.com/office/officeart/2005/8/layout/arrow2"/>
    <dgm:cxn modelId="{B06B6AEA-88FD-46F9-9579-2AC0D2EEA8FB}" type="presOf" srcId="{8B0B33DF-AB09-4235-AD4C-B4ECA2D556B8}" destId="{CF689291-4A6F-4439-9433-ED7D53F1DFE7}" srcOrd="0" destOrd="0" presId="urn:microsoft.com/office/officeart/2005/8/layout/arrow2"/>
    <dgm:cxn modelId="{D761D3C9-15C6-4A5F-96E5-D74C37C2E6A8}" srcId="{C37D4084-0B49-4ABD-ABB4-4A0502CC2B46}" destId="{4B2958DE-8F32-4945-8DBC-9005061F2386}" srcOrd="3" destOrd="0" parTransId="{F4D3EFB2-22EC-4A70-9666-DFA0F6A004A3}" sibTransId="{93429142-7A2B-4849-905C-02194699AB2C}"/>
    <dgm:cxn modelId="{CABF78D0-3A51-414C-AA88-D035A58CEDEC}" srcId="{C37D4084-0B49-4ABD-ABB4-4A0502CC2B46}" destId="{2F05D66F-E484-43AA-811D-D86072CF292B}" srcOrd="2" destOrd="0" parTransId="{B4111075-C1BE-48C3-854A-F6BBF7FEE6D1}" sibTransId="{672D09F6-381C-486A-9206-55F05347C7C3}"/>
    <dgm:cxn modelId="{7E4BCB22-E9EB-4631-BD93-05C650EEC042}" srcId="{C37D4084-0B49-4ABD-ABB4-4A0502CC2B46}" destId="{A2E4CA6F-09C1-495F-8120-5A1E1B9413E1}" srcOrd="1" destOrd="0" parTransId="{A4DC72B9-10D0-4013-B50F-717F0319A9AC}" sibTransId="{1049AF75-5041-4DB7-80B4-7FC5D83E9625}"/>
    <dgm:cxn modelId="{5AEB3231-BB27-42B8-B782-AAF0F9007E22}" type="presOf" srcId="{C37D4084-0B49-4ABD-ABB4-4A0502CC2B46}" destId="{E5289B50-692F-453A-918D-57196194630D}" srcOrd="0" destOrd="0" presId="urn:microsoft.com/office/officeart/2005/8/layout/arrow2"/>
    <dgm:cxn modelId="{41AC9EEA-43B6-4D74-AEE9-0E07B971F56B}" type="presOf" srcId="{A2E4CA6F-09C1-495F-8120-5A1E1B9413E1}" destId="{A192E855-03A3-4EF8-B16F-0203C94603E8}" srcOrd="0" destOrd="0" presId="urn:microsoft.com/office/officeart/2005/8/layout/arrow2"/>
    <dgm:cxn modelId="{D8EFFC28-9104-418F-BFBE-EAC6D03F2B84}" type="presOf" srcId="{2F05D66F-E484-43AA-811D-D86072CF292B}" destId="{E2EDA329-2740-406F-A056-49A1B968E28D}" srcOrd="0" destOrd="0" presId="urn:microsoft.com/office/officeart/2005/8/layout/arrow2"/>
    <dgm:cxn modelId="{BD536DA5-7342-4E98-A042-7FB89492DE16}" type="presParOf" srcId="{E5289B50-692F-453A-918D-57196194630D}" destId="{970699B0-A4AA-4A3A-A586-3ACF14741BF9}" srcOrd="0" destOrd="0" presId="urn:microsoft.com/office/officeart/2005/8/layout/arrow2"/>
    <dgm:cxn modelId="{EBC88555-E8A4-4BCC-B09B-C6B53EAC5A1C}" type="presParOf" srcId="{E5289B50-692F-453A-918D-57196194630D}" destId="{7BABBE8D-E887-404B-A8A4-FEF2BDA33BE0}" srcOrd="1" destOrd="0" presId="urn:microsoft.com/office/officeart/2005/8/layout/arrow2"/>
    <dgm:cxn modelId="{4BE00C8F-1521-477E-9725-356576F6AC69}" type="presParOf" srcId="{7BABBE8D-E887-404B-A8A4-FEF2BDA33BE0}" destId="{8FFFC2FF-6E7B-48A7-813D-84D8FEE7A577}" srcOrd="0" destOrd="0" presId="urn:microsoft.com/office/officeart/2005/8/layout/arrow2"/>
    <dgm:cxn modelId="{E9501A83-6032-488A-B762-5A2688A2AA63}" type="presParOf" srcId="{7BABBE8D-E887-404B-A8A4-FEF2BDA33BE0}" destId="{CF689291-4A6F-4439-9433-ED7D53F1DFE7}" srcOrd="1" destOrd="0" presId="urn:microsoft.com/office/officeart/2005/8/layout/arrow2"/>
    <dgm:cxn modelId="{ECE98744-ECBD-4B0C-83C2-656D88E2A220}" type="presParOf" srcId="{7BABBE8D-E887-404B-A8A4-FEF2BDA33BE0}" destId="{0E2A754B-EDDA-41A0-BE16-2D58F8C47F91}" srcOrd="2" destOrd="0" presId="urn:microsoft.com/office/officeart/2005/8/layout/arrow2"/>
    <dgm:cxn modelId="{906775BA-4246-4A2D-9A5C-B1931FB23250}" type="presParOf" srcId="{7BABBE8D-E887-404B-A8A4-FEF2BDA33BE0}" destId="{A192E855-03A3-4EF8-B16F-0203C94603E8}" srcOrd="3" destOrd="0" presId="urn:microsoft.com/office/officeart/2005/8/layout/arrow2"/>
    <dgm:cxn modelId="{5626EE35-F894-471D-A8D6-EDF4A670CD06}" type="presParOf" srcId="{7BABBE8D-E887-404B-A8A4-FEF2BDA33BE0}" destId="{B88B33F1-69F5-4E7A-B342-062039502D2B}" srcOrd="4" destOrd="0" presId="urn:microsoft.com/office/officeart/2005/8/layout/arrow2"/>
    <dgm:cxn modelId="{D2130B10-C4B9-4F13-A46C-B372B08F0802}" type="presParOf" srcId="{7BABBE8D-E887-404B-A8A4-FEF2BDA33BE0}" destId="{E2EDA329-2740-406F-A056-49A1B968E28D}" srcOrd="5" destOrd="0" presId="urn:microsoft.com/office/officeart/2005/8/layout/arrow2"/>
    <dgm:cxn modelId="{FE861C1E-9FFF-4328-B05B-517CF487D0FE}" type="presParOf" srcId="{7BABBE8D-E887-404B-A8A4-FEF2BDA33BE0}" destId="{C10BD388-B6E8-4C66-8CDE-5242F1B3EE4F}" srcOrd="6" destOrd="0" presId="urn:microsoft.com/office/officeart/2005/8/layout/arrow2"/>
    <dgm:cxn modelId="{1F51B1F2-53F7-4569-B434-AC63E603895D}" type="presParOf" srcId="{7BABBE8D-E887-404B-A8A4-FEF2BDA33BE0}" destId="{B4ECF5B8-88AC-4085-8E32-1A54CEBC4D13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0699B0-A4AA-4A3A-A586-3ACF14741BF9}">
      <dsp:nvSpPr>
        <dsp:cNvPr id="0" name=""/>
        <dsp:cNvSpPr/>
      </dsp:nvSpPr>
      <dsp:spPr>
        <a:xfrm>
          <a:off x="1155699" y="0"/>
          <a:ext cx="5918200" cy="3698875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FFC2FF-6E7B-48A7-813D-84D8FEE7A577}">
      <dsp:nvSpPr>
        <dsp:cNvPr id="0" name=""/>
        <dsp:cNvSpPr/>
      </dsp:nvSpPr>
      <dsp:spPr>
        <a:xfrm>
          <a:off x="1738642" y="2750483"/>
          <a:ext cx="136118" cy="13611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689291-4A6F-4439-9433-ED7D53F1DFE7}">
      <dsp:nvSpPr>
        <dsp:cNvPr id="0" name=""/>
        <dsp:cNvSpPr/>
      </dsp:nvSpPr>
      <dsp:spPr>
        <a:xfrm>
          <a:off x="1806702" y="2818542"/>
          <a:ext cx="1012012" cy="8803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126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Century Gothic" panose="020B0502020202020204" pitchFamily="34" charset="0"/>
            </a:rPr>
            <a:t>Instructor submits referral</a:t>
          </a:r>
          <a:endParaRPr lang="en-US" sz="1600" kern="1200" dirty="0">
            <a:latin typeface="Century Gothic" panose="020B0502020202020204" pitchFamily="34" charset="0"/>
          </a:endParaRPr>
        </a:p>
      </dsp:txBody>
      <dsp:txXfrm>
        <a:off x="1806702" y="2818542"/>
        <a:ext cx="1012012" cy="880332"/>
      </dsp:txXfrm>
    </dsp:sp>
    <dsp:sp modelId="{0E2A754B-EDDA-41A0-BE16-2D58F8C47F91}">
      <dsp:nvSpPr>
        <dsp:cNvPr id="0" name=""/>
        <dsp:cNvSpPr/>
      </dsp:nvSpPr>
      <dsp:spPr>
        <a:xfrm>
          <a:off x="2700350" y="1890125"/>
          <a:ext cx="236728" cy="2367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92E855-03A3-4EF8-B16F-0203C94603E8}">
      <dsp:nvSpPr>
        <dsp:cNvPr id="0" name=""/>
        <dsp:cNvSpPr/>
      </dsp:nvSpPr>
      <dsp:spPr>
        <a:xfrm>
          <a:off x="2818714" y="2008489"/>
          <a:ext cx="1242822" cy="1690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437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Century Gothic" panose="020B0502020202020204" pitchFamily="34" charset="0"/>
            </a:rPr>
            <a:t>I reach out and offer help</a:t>
          </a:r>
          <a:endParaRPr lang="en-US" sz="1600" kern="1200" dirty="0">
            <a:latin typeface="Century Gothic" panose="020B0502020202020204" pitchFamily="34" charset="0"/>
          </a:endParaRPr>
        </a:p>
      </dsp:txBody>
      <dsp:txXfrm>
        <a:off x="2818714" y="2008489"/>
        <a:ext cx="1242822" cy="1690385"/>
      </dsp:txXfrm>
    </dsp:sp>
    <dsp:sp modelId="{B88B33F1-69F5-4E7A-B342-062039502D2B}">
      <dsp:nvSpPr>
        <dsp:cNvPr id="0" name=""/>
        <dsp:cNvSpPr/>
      </dsp:nvSpPr>
      <dsp:spPr>
        <a:xfrm>
          <a:off x="3928376" y="1256137"/>
          <a:ext cx="313664" cy="3136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EDA329-2740-406F-A056-49A1B968E28D}">
      <dsp:nvSpPr>
        <dsp:cNvPr id="0" name=""/>
        <dsp:cNvSpPr/>
      </dsp:nvSpPr>
      <dsp:spPr>
        <a:xfrm>
          <a:off x="4085209" y="1412970"/>
          <a:ext cx="1242822" cy="22859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204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Century Gothic" panose="020B0502020202020204" pitchFamily="34" charset="0"/>
            </a:rPr>
            <a:t>You get targeted assistance</a:t>
          </a:r>
          <a:endParaRPr lang="en-US" sz="1600" kern="1200" dirty="0">
            <a:latin typeface="Century Gothic" panose="020B0502020202020204" pitchFamily="34" charset="0"/>
          </a:endParaRPr>
        </a:p>
      </dsp:txBody>
      <dsp:txXfrm>
        <a:off x="4085209" y="1412970"/>
        <a:ext cx="1242822" cy="2285904"/>
      </dsp:txXfrm>
    </dsp:sp>
    <dsp:sp modelId="{C10BD388-B6E8-4C66-8CDE-5242F1B3EE4F}">
      <dsp:nvSpPr>
        <dsp:cNvPr id="0" name=""/>
        <dsp:cNvSpPr/>
      </dsp:nvSpPr>
      <dsp:spPr>
        <a:xfrm>
          <a:off x="5265889" y="836685"/>
          <a:ext cx="420192" cy="42019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ECF5B8-88AC-4085-8E32-1A54CEBC4D13}">
      <dsp:nvSpPr>
        <dsp:cNvPr id="0" name=""/>
        <dsp:cNvSpPr/>
      </dsp:nvSpPr>
      <dsp:spPr>
        <a:xfrm>
          <a:off x="5475986" y="1046781"/>
          <a:ext cx="1242822" cy="2652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2651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Century Gothic" panose="020B0502020202020204" pitchFamily="34" charset="0"/>
            </a:rPr>
            <a:t>Follow-up and learn</a:t>
          </a:r>
          <a:endParaRPr lang="en-US" sz="1600" kern="1200" dirty="0">
            <a:latin typeface="Century Gothic" panose="020B0502020202020204" pitchFamily="34" charset="0"/>
          </a:endParaRPr>
        </a:p>
      </dsp:txBody>
      <dsp:txXfrm>
        <a:off x="5475986" y="1046781"/>
        <a:ext cx="1242822" cy="26520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594F8E-DEEF-0748-8F53-943D783920AF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715F45-2532-5646-8F17-E1A3831EA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751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FF53-7C97-8C49-AB42-96FD965FEBF4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34B5-7C80-464F-9A62-3711C8F85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372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4896"/>
            <a:ext cx="8229600" cy="972205"/>
          </a:xfrm>
        </p:spPr>
        <p:txBody>
          <a:bodyPr/>
          <a:lstStyle>
            <a:lvl1pPr>
              <a:defRPr b="0" i="0">
                <a:latin typeface="Times New Roman"/>
                <a:cs typeface="Times New Roman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47307"/>
            <a:ext cx="8229600" cy="3700025"/>
          </a:xfrm>
        </p:spPr>
        <p:txBody>
          <a:bodyPr/>
          <a:lstStyle>
            <a:lvl1pPr>
              <a:defRPr b="0" i="0">
                <a:latin typeface="Arial"/>
                <a:cs typeface="Arial"/>
              </a:defRPr>
            </a:lvl1pPr>
            <a:lvl2pPr>
              <a:defRPr b="0" i="0">
                <a:latin typeface="Arial"/>
                <a:cs typeface="Arial"/>
              </a:defRPr>
            </a:lvl2pPr>
            <a:lvl3pPr>
              <a:defRPr b="0" i="0">
                <a:latin typeface="Arial"/>
                <a:cs typeface="Arial"/>
              </a:defRPr>
            </a:lvl3pPr>
            <a:lvl4pPr>
              <a:defRPr b="0" i="0">
                <a:latin typeface="Arial"/>
                <a:cs typeface="Arial"/>
              </a:defRPr>
            </a:lvl4pPr>
            <a:lvl5pPr>
              <a:defRPr b="0" i="0"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FF53-7C97-8C49-AB42-96FD965FEBF4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34B5-7C80-464F-9A62-3711C8F85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845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D0B884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FF53-7C97-8C49-AB42-96FD965FEBF4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34B5-7C80-464F-9A62-3711C8F85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877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8013"/>
            <a:ext cx="8229600" cy="863982"/>
          </a:xfrm>
        </p:spPr>
        <p:txBody>
          <a:bodyPr/>
          <a:lstStyle>
            <a:lvl1pPr>
              <a:defRPr b="1" i="0">
                <a:latin typeface="Times New Roman"/>
                <a:cs typeface="Times New Roman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189650"/>
            <a:ext cx="4038600" cy="3941383"/>
          </a:xfrm>
        </p:spPr>
        <p:txBody>
          <a:bodyPr/>
          <a:lstStyle>
            <a:lvl1pPr>
              <a:defRPr sz="2800" b="0" i="0">
                <a:latin typeface="Arial"/>
                <a:cs typeface="Arial"/>
              </a:defRPr>
            </a:lvl1pPr>
            <a:lvl2pPr>
              <a:defRPr sz="2400" b="0" i="0">
                <a:latin typeface="Arial"/>
                <a:cs typeface="Arial"/>
              </a:defRPr>
            </a:lvl2pPr>
            <a:lvl3pPr>
              <a:defRPr sz="2000" b="0" i="0">
                <a:latin typeface="Arial"/>
                <a:cs typeface="Arial"/>
              </a:defRPr>
            </a:lvl3pPr>
            <a:lvl4pPr>
              <a:defRPr sz="1800" b="0" i="0">
                <a:latin typeface="Arial"/>
                <a:cs typeface="Arial"/>
              </a:defRPr>
            </a:lvl4pPr>
            <a:lvl5pPr>
              <a:defRPr sz="1800" b="0" i="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89650"/>
            <a:ext cx="4038600" cy="3941383"/>
          </a:xfrm>
        </p:spPr>
        <p:txBody>
          <a:bodyPr/>
          <a:lstStyle>
            <a:lvl1pPr>
              <a:defRPr sz="2800" b="0" i="0">
                <a:latin typeface="Arial"/>
                <a:cs typeface="Arial"/>
              </a:defRPr>
            </a:lvl1pPr>
            <a:lvl2pPr>
              <a:defRPr sz="2400" b="0" i="0">
                <a:latin typeface="Arial"/>
                <a:cs typeface="Arial"/>
              </a:defRPr>
            </a:lvl2pPr>
            <a:lvl3pPr>
              <a:defRPr sz="2000" b="0" i="0">
                <a:latin typeface="Arial"/>
                <a:cs typeface="Arial"/>
              </a:defRPr>
            </a:lvl3pPr>
            <a:lvl4pPr>
              <a:defRPr sz="1800" b="0" i="0">
                <a:latin typeface="Arial"/>
                <a:cs typeface="Arial"/>
              </a:defRPr>
            </a:lvl4pPr>
            <a:lvl5pPr>
              <a:defRPr sz="1800" b="0" i="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FF53-7C97-8C49-AB42-96FD965FEBF4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34B5-7C80-464F-9A62-3711C8F85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035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719"/>
            <a:ext cx="4040188" cy="79977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207167"/>
            <a:ext cx="4040188" cy="3932626"/>
          </a:xfrm>
        </p:spPr>
        <p:txBody>
          <a:bodyPr/>
          <a:lstStyle>
            <a:lvl1pPr>
              <a:defRPr sz="2400">
                <a:latin typeface="+mj-lt"/>
              </a:defRPr>
            </a:lvl1pPr>
            <a:lvl2pPr>
              <a:defRPr sz="2000">
                <a:latin typeface="+mj-lt"/>
              </a:defRPr>
            </a:lvl2pPr>
            <a:lvl3pPr>
              <a:defRPr sz="1800">
                <a:latin typeface="+mj-lt"/>
              </a:defRPr>
            </a:lvl3pPr>
            <a:lvl4pPr>
              <a:defRPr sz="1600">
                <a:latin typeface="+mj-lt"/>
              </a:defRPr>
            </a:lvl4pPr>
            <a:lvl5pPr>
              <a:defRPr sz="1600">
                <a:latin typeface="+mj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43719"/>
            <a:ext cx="4041775" cy="79977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207167"/>
            <a:ext cx="4041775" cy="3932626"/>
          </a:xfrm>
        </p:spPr>
        <p:txBody>
          <a:bodyPr/>
          <a:lstStyle>
            <a:lvl1pPr>
              <a:defRPr sz="2400">
                <a:latin typeface="+mj-lt"/>
              </a:defRPr>
            </a:lvl1pPr>
            <a:lvl2pPr>
              <a:defRPr sz="2000">
                <a:latin typeface="+mj-lt"/>
              </a:defRPr>
            </a:lvl2pPr>
            <a:lvl3pPr>
              <a:defRPr sz="1800">
                <a:latin typeface="+mj-lt"/>
              </a:defRPr>
            </a:lvl3pPr>
            <a:lvl4pPr>
              <a:defRPr sz="1600">
                <a:latin typeface="+mj-lt"/>
              </a:defRPr>
            </a:lvl4pPr>
            <a:lvl5pPr>
              <a:defRPr sz="1600">
                <a:latin typeface="+mj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FF53-7C97-8C49-AB42-96FD965FEBF4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34B5-7C80-464F-9A62-3711C8F85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4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r>
              <a:rPr lang="en-US" dirty="0" smtClean="0"/>
              <a:t>Subtitle Page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FF53-7C97-8C49-AB42-96FD965FEBF4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34B5-7C80-464F-9A62-3711C8F85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759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FF53-7C97-8C49-AB42-96FD965FEBF4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34B5-7C80-464F-9A62-3711C8F85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937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4898"/>
            <a:ext cx="3008313" cy="1268684"/>
          </a:xfrm>
        </p:spPr>
        <p:txBody>
          <a:bodyPr anchor="b"/>
          <a:lstStyle>
            <a:lvl1pPr algn="l">
              <a:defRPr sz="2000" b="1"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164898"/>
            <a:ext cx="5111750" cy="5421586"/>
          </a:xfrm>
        </p:spPr>
        <p:txBody>
          <a:bodyPr/>
          <a:lstStyle>
            <a:lvl1pPr>
              <a:defRPr sz="3200">
                <a:latin typeface="+mj-lt"/>
              </a:defRPr>
            </a:lvl1pPr>
            <a:lvl2pPr>
              <a:defRPr sz="2800">
                <a:latin typeface="+mj-lt"/>
              </a:defRPr>
            </a:lvl2pPr>
            <a:lvl3pPr>
              <a:defRPr sz="2400">
                <a:latin typeface="+mj-lt"/>
              </a:defRPr>
            </a:lvl3pPr>
            <a:lvl4pPr>
              <a:defRPr sz="2000">
                <a:latin typeface="+mj-lt"/>
              </a:defRPr>
            </a:lvl4pPr>
            <a:lvl5pPr>
              <a:defRPr sz="2000">
                <a:latin typeface="+mj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433583"/>
            <a:ext cx="3008313" cy="4152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FF53-7C97-8C49-AB42-96FD965FEBF4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34B5-7C80-464F-9A62-3711C8F85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867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0134" y="5237654"/>
            <a:ext cx="7260896" cy="384067"/>
          </a:xfrm>
        </p:spPr>
        <p:txBody>
          <a:bodyPr anchor="b"/>
          <a:lstStyle>
            <a:lvl1pPr algn="l">
              <a:defRPr sz="2000" b="1"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10134" y="464207"/>
            <a:ext cx="7260896" cy="46420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10134" y="5621722"/>
            <a:ext cx="7260896" cy="734628"/>
          </a:xfrm>
        </p:spPr>
        <p:txBody>
          <a:bodyPr/>
          <a:lstStyle>
            <a:lvl1pPr marL="0" indent="0">
              <a:buNone/>
              <a:defRPr sz="1400"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FF53-7C97-8C49-AB42-96FD965FEBF4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34B5-7C80-464F-9A62-3711C8F85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823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16801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487441"/>
            <a:ext cx="8229600" cy="3643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FBFF53-7C97-8C49-AB42-96FD965FEBF4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A34B5-7C80-464F-9A62-3711C8F85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67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 smtClean="0">
                <a:latin typeface="Century Gothic" charset="0"/>
                <a:ea typeface="Century Gothic" charset="0"/>
                <a:cs typeface="Century Gothic" charset="0"/>
              </a:rPr>
              <a:t>Proactive Referral &amp; Engagement Program</a:t>
            </a:r>
            <a:endParaRPr lang="en-US" sz="60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199"/>
            <a:ext cx="6400800" cy="214532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Fall 2018 Pilot</a:t>
            </a:r>
          </a:p>
          <a:p>
            <a:endParaRPr lang="en-US" b="1" dirty="0"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en-US" b="1" dirty="0" smtClean="0">
                <a:latin typeface="Century Gothic" charset="0"/>
                <a:ea typeface="Century Gothic" charset="0"/>
                <a:cs typeface="Century Gothic" charset="0"/>
              </a:rPr>
              <a:t>Dr. Samantha Nix</a:t>
            </a:r>
            <a:endParaRPr lang="en-US" dirty="0" smtClean="0"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Academic Center for Excellence</a:t>
            </a:r>
          </a:p>
          <a:p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Undergraduate Studies</a:t>
            </a: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84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Century Gothic" panose="020B0502020202020204" pitchFamily="34" charset="0"/>
              </a:rPr>
              <a:t>What is a pilot?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You’re a part of FSU history!</a:t>
            </a:r>
          </a:p>
          <a:p>
            <a:r>
              <a:rPr lang="en-US" dirty="0" smtClean="0">
                <a:latin typeface="Century Gothic" panose="020B0502020202020204" pitchFamily="34" charset="0"/>
              </a:rPr>
              <a:t>Pilots = making mistakes and learning from them</a:t>
            </a:r>
          </a:p>
          <a:p>
            <a:r>
              <a:rPr lang="en-US" dirty="0">
                <a:latin typeface="Century Gothic" panose="020B0502020202020204" pitchFamily="34" charset="0"/>
              </a:rPr>
              <a:t>4</a:t>
            </a:r>
            <a:r>
              <a:rPr lang="en-US" dirty="0" smtClean="0">
                <a:latin typeface="Century Gothic" panose="020B0502020202020204" pitchFamily="34" charset="0"/>
              </a:rPr>
              <a:t> classes, over 65 sections</a:t>
            </a:r>
          </a:p>
          <a:p>
            <a:pPr lvl="1"/>
            <a:r>
              <a:rPr lang="en-US" dirty="0" smtClean="0">
                <a:latin typeface="Century Gothic" panose="020B0502020202020204" pitchFamily="34" charset="0"/>
              </a:rPr>
              <a:t>MAC 1105</a:t>
            </a:r>
          </a:p>
          <a:p>
            <a:pPr lvl="1"/>
            <a:r>
              <a:rPr lang="en-US" dirty="0" smtClean="0">
                <a:latin typeface="Century Gothic" panose="020B0502020202020204" pitchFamily="34" charset="0"/>
              </a:rPr>
              <a:t>SLS 3140</a:t>
            </a:r>
          </a:p>
          <a:p>
            <a:pPr lvl="1"/>
            <a:r>
              <a:rPr lang="en-US" dirty="0" smtClean="0">
                <a:latin typeface="Century Gothic" panose="020B0502020202020204" pitchFamily="34" charset="0"/>
              </a:rPr>
              <a:t>ENC 1101</a:t>
            </a:r>
          </a:p>
          <a:p>
            <a:pPr lvl="1"/>
            <a:r>
              <a:rPr lang="en-US" dirty="0" smtClean="0">
                <a:latin typeface="Century Gothic" panose="020B0502020202020204" pitchFamily="34" charset="0"/>
              </a:rPr>
              <a:t>ENC 2135</a:t>
            </a:r>
          </a:p>
        </p:txBody>
      </p:sp>
    </p:spTree>
    <p:extLst>
      <p:ext uri="{BB962C8B-B14F-4D97-AF65-F5344CB8AC3E}">
        <p14:creationId xmlns:p14="http://schemas.microsoft.com/office/powerpoint/2010/main" val="35700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Century Gothic" panose="020B0502020202020204" pitchFamily="34" charset="0"/>
              </a:rPr>
              <a:t>What is a pilot?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Satisfaction survey</a:t>
            </a:r>
          </a:p>
          <a:p>
            <a:r>
              <a:rPr lang="en-US" dirty="0" smtClean="0">
                <a:latin typeface="Century Gothic" panose="020B0502020202020204" pitchFamily="34" charset="0"/>
              </a:rPr>
              <a:t>Focus groups</a:t>
            </a:r>
          </a:p>
          <a:p>
            <a:r>
              <a:rPr lang="en-US" dirty="0" smtClean="0">
                <a:latin typeface="Century Gothic" panose="020B0502020202020204" pitchFamily="34" charset="0"/>
              </a:rPr>
              <a:t>Open door policy</a:t>
            </a:r>
          </a:p>
          <a:p>
            <a:pPr lvl="1"/>
            <a:r>
              <a:rPr lang="en-US" dirty="0" smtClean="0">
                <a:latin typeface="Century Gothic" panose="020B0502020202020204" pitchFamily="34" charset="0"/>
              </a:rPr>
              <a:t>Give me feedback!</a:t>
            </a:r>
          </a:p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40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entury Gothic" panose="020B0502020202020204" pitchFamily="34" charset="0"/>
              </a:rPr>
              <a:t>Questions so far?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Century Gothic" panose="020B0502020202020204" pitchFamily="34" charset="0"/>
              </a:rPr>
              <a:t>Let’s pause…</a:t>
            </a:r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86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5315" y="2956902"/>
            <a:ext cx="8510954" cy="147002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Be </a:t>
            </a:r>
            <a:r>
              <a:rPr lang="en-US" u="sng" dirty="0" smtClean="0">
                <a:latin typeface="Century Gothic" panose="020B0502020202020204" pitchFamily="34" charset="0"/>
              </a:rPr>
              <a:t>PROACTIVE</a:t>
            </a:r>
            <a:r>
              <a:rPr lang="en-US" dirty="0" smtClean="0">
                <a:latin typeface="Century Gothic" panose="020B0502020202020204" pitchFamily="34" charset="0"/>
              </a:rPr>
              <a:t>:</a:t>
            </a:r>
            <a:br>
              <a:rPr lang="en-US" dirty="0" smtClean="0">
                <a:latin typeface="Century Gothic" panose="020B0502020202020204" pitchFamily="34" charset="0"/>
              </a:rPr>
            </a:br>
            <a:r>
              <a:rPr lang="en-US" dirty="0" smtClean="0">
                <a:latin typeface="Century Gothic" panose="020B0502020202020204" pitchFamily="34" charset="0"/>
              </a:rPr>
              <a:t>Campus Resources for </a:t>
            </a:r>
            <a:br>
              <a:rPr lang="en-US" dirty="0" smtClean="0">
                <a:latin typeface="Century Gothic" panose="020B0502020202020204" pitchFamily="34" charset="0"/>
              </a:rPr>
            </a:br>
            <a:r>
              <a:rPr lang="en-US" dirty="0" smtClean="0">
                <a:latin typeface="Century Gothic" panose="020B0502020202020204" pitchFamily="34" charset="0"/>
              </a:rPr>
              <a:t>Academic Success </a:t>
            </a:r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9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Century Gothic" panose="020B0502020202020204" pitchFamily="34" charset="0"/>
              </a:rPr>
              <a:t>General Suggestions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Figure out your “why”</a:t>
            </a:r>
          </a:p>
          <a:p>
            <a:r>
              <a:rPr lang="en-US" dirty="0" smtClean="0">
                <a:latin typeface="Century Gothic" panose="020B0502020202020204" pitchFamily="34" charset="0"/>
              </a:rPr>
              <a:t>Time management</a:t>
            </a:r>
          </a:p>
          <a:p>
            <a:pPr lvl="1"/>
            <a:r>
              <a:rPr lang="en-US" dirty="0" smtClean="0">
                <a:latin typeface="Century Gothic" panose="020B0502020202020204" pitchFamily="34" charset="0"/>
              </a:rPr>
              <a:t>Write down deadlines</a:t>
            </a:r>
          </a:p>
          <a:p>
            <a:pPr lvl="1"/>
            <a:r>
              <a:rPr lang="en-US" dirty="0" smtClean="0">
                <a:latin typeface="Century Gothic" panose="020B0502020202020204" pitchFamily="34" charset="0"/>
              </a:rPr>
              <a:t>Plan 2 hours of study for each credit hour</a:t>
            </a:r>
          </a:p>
          <a:p>
            <a:r>
              <a:rPr lang="en-US" dirty="0" smtClean="0">
                <a:latin typeface="Century Gothic" panose="020B0502020202020204" pitchFamily="34" charset="0"/>
              </a:rPr>
              <a:t>Communication</a:t>
            </a:r>
          </a:p>
          <a:p>
            <a:pPr lvl="1"/>
            <a:r>
              <a:rPr lang="en-US" dirty="0" smtClean="0">
                <a:latin typeface="Century Gothic" panose="020B0502020202020204" pitchFamily="34" charset="0"/>
              </a:rPr>
              <a:t>Check your FSU email daily</a:t>
            </a:r>
          </a:p>
          <a:p>
            <a:pPr lvl="1"/>
            <a:r>
              <a:rPr lang="en-US" dirty="0" smtClean="0">
                <a:latin typeface="Century Gothic" panose="020B0502020202020204" pitchFamily="34" charset="0"/>
              </a:rPr>
              <a:t>Talk to your instructors</a:t>
            </a:r>
          </a:p>
        </p:txBody>
      </p:sp>
    </p:spTree>
    <p:extLst>
      <p:ext uri="{BB962C8B-B14F-4D97-AF65-F5344CB8AC3E}">
        <p14:creationId xmlns:p14="http://schemas.microsoft.com/office/powerpoint/2010/main" val="28871888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Century Gothic" panose="020B0502020202020204" pitchFamily="34" charset="0"/>
              </a:rPr>
              <a:t>FREE Resources for YOU!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47307"/>
            <a:ext cx="8229600" cy="403590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Personal </a:t>
            </a:r>
            <a:r>
              <a:rPr lang="en-US" dirty="0" smtClean="0">
                <a:latin typeface="Century Gothic" panose="020B0502020202020204" pitchFamily="34" charset="0"/>
              </a:rPr>
              <a:t>Academic Consultations</a:t>
            </a:r>
          </a:p>
          <a:p>
            <a:pPr lvl="1"/>
            <a:r>
              <a:rPr lang="en-US" dirty="0">
                <a:solidFill>
                  <a:schemeClr val="tx2"/>
                </a:solidFill>
                <a:latin typeface="Century Gothic" panose="020B0502020202020204" pitchFamily="34" charset="0"/>
              </a:rPr>
              <a:t>(850) 645-0852</a:t>
            </a:r>
          </a:p>
          <a:p>
            <a:pPr lvl="1"/>
            <a:r>
              <a:rPr lang="en-US" dirty="0" smtClean="0">
                <a:latin typeface="Century Gothic" panose="020B0502020202020204" pitchFamily="34" charset="0"/>
              </a:rPr>
              <a:t>One-on-one</a:t>
            </a:r>
          </a:p>
          <a:p>
            <a:pPr lvl="1"/>
            <a:r>
              <a:rPr lang="en-US" dirty="0" smtClean="0">
                <a:latin typeface="Century Gothic" panose="020B0502020202020204" pitchFamily="34" charset="0"/>
              </a:rPr>
              <a:t>Topics: time management, learning styles and  memory, reading strategies, general study skills, planning for graduate school &amp; entrance exams</a:t>
            </a:r>
          </a:p>
          <a:p>
            <a:pPr lvl="1"/>
            <a:r>
              <a:rPr lang="en-US" dirty="0" smtClean="0">
                <a:latin typeface="Century Gothic" panose="020B0502020202020204" pitchFamily="34" charset="0"/>
              </a:rPr>
              <a:t>Topics/projects of your choice</a:t>
            </a:r>
          </a:p>
          <a:p>
            <a:r>
              <a:rPr lang="en-US" dirty="0" smtClean="0">
                <a:latin typeface="Century Gothic" panose="020B0502020202020204" pitchFamily="34" charset="0"/>
              </a:rPr>
              <a:t>Tutoring opportunities</a:t>
            </a:r>
            <a:endParaRPr lang="en-US" dirty="0" smtClean="0">
              <a:latin typeface="Century Gothic" panose="020B0502020202020204" pitchFamily="34" charset="0"/>
            </a:endParaRPr>
          </a:p>
          <a:p>
            <a:endParaRPr lang="en-US" dirty="0" smtClean="0">
              <a:latin typeface="Century Gothic" panose="020B0502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8674" y="6235337"/>
            <a:ext cx="8656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tx2"/>
                </a:solidFill>
              </a:rPr>
              <a:t>ace.fsu.edu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51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31520"/>
            <a:ext cx="8229600" cy="844731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Century Gothic" panose="020B0502020202020204" pitchFamily="34" charset="0"/>
              </a:rPr>
              <a:t> FREE Tutoring @ ACE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466011"/>
            <a:ext cx="8229600" cy="29769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 smtClean="0">
                <a:latin typeface="Century Gothic" panose="020B0502020202020204" pitchFamily="34" charset="0"/>
              </a:rPr>
              <a:t>The Math Studio</a:t>
            </a:r>
          </a:p>
          <a:p>
            <a:r>
              <a:rPr lang="en-US" dirty="0" smtClean="0">
                <a:latin typeface="Century Gothic" panose="020B0502020202020204" pitchFamily="34" charset="0"/>
              </a:rPr>
              <a:t>Walk-In</a:t>
            </a:r>
          </a:p>
          <a:p>
            <a:r>
              <a:rPr lang="en-US" dirty="0" smtClean="0">
                <a:latin typeface="Century Gothic" panose="020B0502020202020204" pitchFamily="34" charset="0"/>
              </a:rPr>
              <a:t>Sit down and do homework</a:t>
            </a:r>
          </a:p>
          <a:p>
            <a:r>
              <a:rPr lang="en-US" dirty="0" smtClean="0">
                <a:latin typeface="Century Gothic" panose="020B0502020202020204" pitchFamily="34" charset="0"/>
              </a:rPr>
              <a:t>Raise hand for help</a:t>
            </a:r>
            <a:endParaRPr lang="en-US" dirty="0" smtClean="0">
              <a:latin typeface="Century Gothic" panose="020B0502020202020204" pitchFamily="34" charset="0"/>
            </a:endParaRPr>
          </a:p>
        </p:txBody>
      </p:sp>
      <p:pic>
        <p:nvPicPr>
          <p:cNvPr id="5" name="Picture 2" descr="3A6A1681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97430" y="1693031"/>
            <a:ext cx="2368688" cy="157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3A6A168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218" y="1693031"/>
            <a:ext cx="2368687" cy="157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3A6A166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16" y="1693031"/>
            <a:ext cx="2388236" cy="1592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78674" y="6235337"/>
            <a:ext cx="8656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tx2"/>
                </a:solidFill>
              </a:rPr>
              <a:t>ace.fsu.edu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4059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Century Gothic" panose="020B0502020202020204" pitchFamily="34" charset="0"/>
              </a:rPr>
              <a:t> FREE Tutoring @ </a:t>
            </a:r>
            <a:r>
              <a:rPr lang="en-US" b="1" dirty="0" smtClean="0">
                <a:latin typeface="Century Gothic" panose="020B0502020202020204" pitchFamily="34" charset="0"/>
              </a:rPr>
              <a:t>ACE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9429"/>
            <a:ext cx="8229600" cy="408790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 smtClean="0">
                <a:latin typeface="Century Gothic" panose="020B0502020202020204" pitchFamily="34" charset="0"/>
              </a:rPr>
              <a:t>The Learning Studio</a:t>
            </a:r>
          </a:p>
          <a:p>
            <a:endParaRPr lang="en-US" dirty="0" smtClean="0">
              <a:latin typeface="Century Gothic" panose="020B0502020202020204" pitchFamily="34" charset="0"/>
            </a:endParaRPr>
          </a:p>
          <a:p>
            <a:r>
              <a:rPr lang="en-US" dirty="0" smtClean="0">
                <a:latin typeface="Century Gothic" panose="020B0502020202020204" pitchFamily="34" charset="0"/>
              </a:rPr>
              <a:t>Over 50 courses available</a:t>
            </a:r>
            <a:endParaRPr lang="en-US" dirty="0" smtClean="0">
              <a:latin typeface="Century Gothic" panose="020B0502020202020204" pitchFamily="34" charset="0"/>
            </a:endParaRPr>
          </a:p>
          <a:p>
            <a:r>
              <a:rPr lang="en-US" dirty="0" smtClean="0">
                <a:latin typeface="Century Gothic" panose="020B0502020202020204" pitchFamily="34" charset="0"/>
              </a:rPr>
              <a:t>By Appointment or walk-in</a:t>
            </a:r>
            <a:endParaRPr lang="en-US" dirty="0">
              <a:latin typeface="Century Gothic" panose="020B0502020202020204" pitchFamily="34" charset="0"/>
            </a:endParaRPr>
          </a:p>
          <a:p>
            <a:r>
              <a:rPr lang="en-US" dirty="0" smtClean="0">
                <a:latin typeface="Century Gothic" panose="020B0502020202020204" pitchFamily="34" charset="0"/>
              </a:rPr>
              <a:t>Tutoring </a:t>
            </a:r>
            <a:r>
              <a:rPr lang="en-US" dirty="0" smtClean="0">
                <a:latin typeface="Century Gothic" panose="020B0502020202020204" pitchFamily="34" charset="0"/>
              </a:rPr>
              <a:t>starts Sept. 4th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8674" y="6235337"/>
            <a:ext cx="8656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tx2"/>
                </a:solidFill>
              </a:rPr>
              <a:t>ace.fsu.edu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4007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Century Gothic" panose="020B0502020202020204" pitchFamily="34" charset="0"/>
              </a:rPr>
              <a:t>ACE Hours &amp; Location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2271546"/>
            <a:ext cx="3807069" cy="3477875"/>
          </a:xfrm>
          <a:prstGeom prst="rect">
            <a:avLst/>
          </a:prstGeom>
          <a:noFill/>
          <a:ln w="38100"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Century Gothic" panose="020B0502020202020204" pitchFamily="34" charset="0"/>
              </a:rPr>
              <a:t>Fall 2018 Hours</a:t>
            </a:r>
          </a:p>
          <a:p>
            <a:endParaRPr lang="en-US" dirty="0" smtClean="0">
              <a:latin typeface="Century Gothic" panose="020B0502020202020204" pitchFamily="34" charset="0"/>
            </a:endParaRPr>
          </a:p>
          <a:p>
            <a:r>
              <a:rPr lang="en-US" sz="2000" dirty="0" smtClean="0">
                <a:latin typeface="Century Gothic" panose="020B0502020202020204" pitchFamily="34" charset="0"/>
              </a:rPr>
              <a:t>Mondays-Thursdays </a:t>
            </a:r>
          </a:p>
          <a:p>
            <a:r>
              <a:rPr lang="en-US" sz="2000" dirty="0" smtClean="0">
                <a:latin typeface="Century Gothic" panose="020B0502020202020204" pitchFamily="34" charset="0"/>
              </a:rPr>
              <a:t>10am-10pm</a:t>
            </a:r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 smtClean="0">
              <a:latin typeface="Century Gothic" panose="020B0502020202020204" pitchFamily="34" charset="0"/>
            </a:endParaRPr>
          </a:p>
          <a:p>
            <a:r>
              <a:rPr lang="en-US" sz="2000" dirty="0" smtClean="0">
                <a:latin typeface="Century Gothic" panose="020B0502020202020204" pitchFamily="34" charset="0"/>
              </a:rPr>
              <a:t>Fridays </a:t>
            </a:r>
          </a:p>
          <a:p>
            <a:r>
              <a:rPr lang="en-US" sz="2000" dirty="0" smtClean="0">
                <a:latin typeface="Century Gothic" panose="020B0502020202020204" pitchFamily="34" charset="0"/>
              </a:rPr>
              <a:t>10am-5pm</a:t>
            </a: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r>
              <a:rPr lang="en-US" dirty="0">
                <a:latin typeface="Century Gothic" panose="020B0502020202020204" pitchFamily="34" charset="0"/>
              </a:rPr>
              <a:t>Sundays </a:t>
            </a:r>
          </a:p>
          <a:p>
            <a:r>
              <a:rPr lang="en-US" dirty="0" smtClean="0">
                <a:latin typeface="Century Gothic" panose="020B0502020202020204" pitchFamily="34" charset="0"/>
              </a:rPr>
              <a:t>5-10pm</a:t>
            </a:r>
            <a:endParaRPr lang="en-US" dirty="0">
              <a:latin typeface="Century Gothic" panose="020B0502020202020204" pitchFamily="34" charset="0"/>
            </a:endParaRPr>
          </a:p>
          <a:p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5089" t="25238" r="62679" b="29365"/>
          <a:stretch/>
        </p:blipFill>
        <p:spPr>
          <a:xfrm>
            <a:off x="4533177" y="2104326"/>
            <a:ext cx="4153623" cy="43355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8674" y="6439859"/>
            <a:ext cx="8656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tx2"/>
                </a:solidFill>
              </a:rPr>
              <a:t>ace.fsu.edu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9520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Century Gothic" panose="020B0502020202020204" pitchFamily="34" charset="0"/>
              </a:rPr>
              <a:t> FREE Tutoring @ </a:t>
            </a:r>
            <a:r>
              <a:rPr lang="en-US" b="1" dirty="0" smtClean="0">
                <a:latin typeface="Century Gothic" panose="020B0502020202020204" pitchFamily="34" charset="0"/>
              </a:rPr>
              <a:t>Strozier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9429"/>
            <a:ext cx="8229600" cy="408790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 smtClean="0">
                <a:latin typeface="Century Gothic" panose="020B0502020202020204" pitchFamily="34" charset="0"/>
              </a:rPr>
              <a:t>Math Tutoring, First Floor</a:t>
            </a:r>
          </a:p>
          <a:p>
            <a:endParaRPr lang="en-US" dirty="0" smtClean="0">
              <a:latin typeface="Century Gothic" panose="020B0502020202020204" pitchFamily="34" charset="0"/>
            </a:endParaRPr>
          </a:p>
          <a:p>
            <a:r>
              <a:rPr lang="en-US" dirty="0" smtClean="0">
                <a:latin typeface="Century Gothic" panose="020B0502020202020204" pitchFamily="34" charset="0"/>
              </a:rPr>
              <a:t>Walk-In</a:t>
            </a:r>
            <a:endParaRPr lang="en-US" dirty="0" smtClean="0">
              <a:latin typeface="Century Gothic" panose="020B0502020202020204" pitchFamily="34" charset="0"/>
            </a:endParaRPr>
          </a:p>
          <a:p>
            <a:pPr lvl="1"/>
            <a:r>
              <a:rPr lang="en-US" dirty="0" smtClean="0">
                <a:latin typeface="Century Gothic" panose="020B0502020202020204" pitchFamily="34" charset="0"/>
              </a:rPr>
              <a:t>Group tutoring</a:t>
            </a:r>
          </a:p>
          <a:p>
            <a:pPr lvl="1"/>
            <a:r>
              <a:rPr lang="en-US" dirty="0" smtClean="0">
                <a:latin typeface="Century Gothic" panose="020B0502020202020204" pitchFamily="34" charset="0"/>
              </a:rPr>
              <a:t>Sund</a:t>
            </a:r>
            <a:r>
              <a:rPr lang="en-US" dirty="0" smtClean="0">
                <a:latin typeface="Century Gothic" panose="020B0502020202020204" pitchFamily="34" charset="0"/>
              </a:rPr>
              <a:t>ay-Wednesday 9 pm-1 am</a:t>
            </a:r>
          </a:p>
          <a:p>
            <a:pPr lvl="1"/>
            <a:r>
              <a:rPr lang="en-US" dirty="0" smtClean="0">
                <a:latin typeface="Century Gothic" panose="020B0502020202020204" pitchFamily="34" charset="0"/>
              </a:rPr>
              <a:t>Starts Sept. 9</a:t>
            </a:r>
            <a:r>
              <a:rPr lang="en-US" baseline="30000" dirty="0" smtClean="0">
                <a:latin typeface="Century Gothic" panose="020B0502020202020204" pitchFamily="34" charset="0"/>
              </a:rPr>
              <a:t>th</a:t>
            </a:r>
            <a:endParaRPr lang="en-US" dirty="0" smtClean="0">
              <a:latin typeface="Century Gothic" panose="020B0502020202020204" pitchFamily="34" charset="0"/>
            </a:endParaRPr>
          </a:p>
          <a:p>
            <a:pPr lvl="1"/>
            <a:endParaRPr lang="en-US" dirty="0" smtClean="0">
              <a:latin typeface="Century Gothic" panose="020B0502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8674" y="6235337"/>
            <a:ext cx="8656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tx2"/>
                </a:solidFill>
              </a:rPr>
              <a:t>https://www.lib.fsu.edu/tutoring</a:t>
            </a:r>
          </a:p>
        </p:txBody>
      </p:sp>
    </p:spTree>
    <p:extLst>
      <p:ext uri="{BB962C8B-B14F-4D97-AF65-F5344CB8AC3E}">
        <p14:creationId xmlns:p14="http://schemas.microsoft.com/office/powerpoint/2010/main" val="853786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How many semesters of college have you Taken So far?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Century Gothic" panose="020B0502020202020204" pitchFamily="34" charset="0"/>
              </a:rPr>
              <a:t>Open Question</a:t>
            </a:r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2142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43360"/>
            <a:ext cx="8229600" cy="264596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latin typeface="Century Gothic" panose="020B0502020202020204" pitchFamily="34" charset="0"/>
              </a:rPr>
              <a:t>FREE ACE Workshops</a:t>
            </a:r>
            <a:endParaRPr lang="en-US" sz="3600" b="1" dirty="0">
              <a:latin typeface="Century Gothic" panose="020B0502020202020204" pitchFamily="34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8972422"/>
              </p:ext>
            </p:extLst>
          </p:nvPr>
        </p:nvGraphicFramePr>
        <p:xfrm>
          <a:off x="357052" y="1430889"/>
          <a:ext cx="8329748" cy="4695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03048">
                  <a:extLst>
                    <a:ext uri="{9D8B030D-6E8A-4147-A177-3AD203B41FA5}">
                      <a16:colId xmlns:a16="http://schemas.microsoft.com/office/drawing/2014/main" val="3338227583"/>
                    </a:ext>
                  </a:extLst>
                </a:gridCol>
                <a:gridCol w="1254801">
                  <a:extLst>
                    <a:ext uri="{9D8B030D-6E8A-4147-A177-3AD203B41FA5}">
                      <a16:colId xmlns:a16="http://schemas.microsoft.com/office/drawing/2014/main" val="2466816968"/>
                    </a:ext>
                  </a:extLst>
                </a:gridCol>
                <a:gridCol w="1050118">
                  <a:extLst>
                    <a:ext uri="{9D8B030D-6E8A-4147-A177-3AD203B41FA5}">
                      <a16:colId xmlns:a16="http://schemas.microsoft.com/office/drawing/2014/main" val="213581782"/>
                    </a:ext>
                  </a:extLst>
                </a:gridCol>
                <a:gridCol w="1521781">
                  <a:extLst>
                    <a:ext uri="{9D8B030D-6E8A-4147-A177-3AD203B41FA5}">
                      <a16:colId xmlns:a16="http://schemas.microsoft.com/office/drawing/2014/main" val="549130669"/>
                    </a:ext>
                  </a:extLst>
                </a:gridCol>
              </a:tblGrid>
              <a:tr h="3364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entury Gothic" panose="020B0502020202020204" pitchFamily="34" charset="0"/>
                        </a:rPr>
                        <a:t>Workshop</a:t>
                      </a:r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entury Gothic" panose="020B0502020202020204" pitchFamily="34" charset="0"/>
                        </a:rPr>
                        <a:t>Date</a:t>
                      </a:r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entury Gothic" panose="020B0502020202020204" pitchFamily="34" charset="0"/>
                        </a:rPr>
                        <a:t>Time</a:t>
                      </a:r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entury Gothic" panose="020B0502020202020204" pitchFamily="34" charset="0"/>
                        </a:rPr>
                        <a:t>Location</a:t>
                      </a:r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23931117"/>
                  </a:ext>
                </a:extLst>
              </a:tr>
              <a:tr h="30417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entury Gothic" panose="020B0502020202020204" pitchFamily="34" charset="0"/>
                        </a:rPr>
                        <a:t>How to Get Control of Your Time</a:t>
                      </a:r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entury Gothic" panose="020B0502020202020204" pitchFamily="34" charset="0"/>
                        </a:rPr>
                        <a:t>Sept. 5</a:t>
                      </a:r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entury Gothic" panose="020B0502020202020204" pitchFamily="34" charset="0"/>
                        </a:rPr>
                        <a:t>4-5 pm</a:t>
                      </a:r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entury Gothic" panose="020B0502020202020204" pitchFamily="34" charset="0"/>
                        </a:rPr>
                        <a:t>WJB</a:t>
                      </a:r>
                      <a:r>
                        <a:rPr lang="en-US" sz="1600" baseline="0" dirty="0" smtClean="0">
                          <a:latin typeface="Century Gothic" panose="020B0502020202020204" pitchFamily="34" charset="0"/>
                        </a:rPr>
                        <a:t> G041</a:t>
                      </a:r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28202446"/>
                  </a:ext>
                </a:extLst>
              </a:tr>
              <a:tr h="30417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entury Gothic" panose="020B0502020202020204" pitchFamily="34" charset="0"/>
                        </a:rPr>
                        <a:t>Get Ready for the LSAT</a:t>
                      </a:r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entury Gothic" panose="020B0502020202020204" pitchFamily="34" charset="0"/>
                        </a:rPr>
                        <a:t>Sept. 6</a:t>
                      </a:r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entury Gothic" panose="020B0502020202020204" pitchFamily="34" charset="0"/>
                        </a:rPr>
                        <a:t>4-5 pm</a:t>
                      </a:r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entury Gothic" panose="020B0502020202020204" pitchFamily="34" charset="0"/>
                        </a:rPr>
                        <a:t>WJB G041</a:t>
                      </a:r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8999287"/>
                  </a:ext>
                </a:extLst>
              </a:tr>
              <a:tr h="30417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entury Gothic" panose="020B0502020202020204" pitchFamily="34" charset="0"/>
                        </a:rPr>
                        <a:t>Get Ready for the GRE</a:t>
                      </a:r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entury Gothic" panose="020B0502020202020204" pitchFamily="34" charset="0"/>
                        </a:rPr>
                        <a:t>Sept.</a:t>
                      </a:r>
                      <a:r>
                        <a:rPr lang="en-US" sz="1600" baseline="0" dirty="0" smtClean="0">
                          <a:latin typeface="Century Gothic" panose="020B0502020202020204" pitchFamily="34" charset="0"/>
                        </a:rPr>
                        <a:t> 11</a:t>
                      </a:r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entury Gothic" panose="020B0502020202020204" pitchFamily="34" charset="0"/>
                        </a:rPr>
                        <a:t>4-5 pm</a:t>
                      </a:r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entury Gothic" panose="020B0502020202020204" pitchFamily="34" charset="0"/>
                        </a:rPr>
                        <a:t>WJB G041</a:t>
                      </a:r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82176628"/>
                  </a:ext>
                </a:extLst>
              </a:tr>
              <a:tr h="30417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entury Gothic" panose="020B0502020202020204" pitchFamily="34" charset="0"/>
                        </a:rPr>
                        <a:t>Making Notes (not taking them!)</a:t>
                      </a:r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entury Gothic" panose="020B0502020202020204" pitchFamily="34" charset="0"/>
                        </a:rPr>
                        <a:t>Sept.</a:t>
                      </a:r>
                      <a:r>
                        <a:rPr lang="en-US" sz="1600" baseline="0" dirty="0" smtClean="0">
                          <a:latin typeface="Century Gothic" panose="020B0502020202020204" pitchFamily="34" charset="0"/>
                        </a:rPr>
                        <a:t> 13</a:t>
                      </a:r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entury Gothic" panose="020B0502020202020204" pitchFamily="34" charset="0"/>
                        </a:rPr>
                        <a:t>4-5 pm</a:t>
                      </a:r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entury Gothic" panose="020B0502020202020204" pitchFamily="34" charset="0"/>
                        </a:rPr>
                        <a:t>WJB G041</a:t>
                      </a:r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4370704"/>
                  </a:ext>
                </a:extLst>
              </a:tr>
              <a:tr h="30417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entury Gothic" panose="020B0502020202020204" pitchFamily="34" charset="0"/>
                        </a:rPr>
                        <a:t>Get Ready for the GMAT</a:t>
                      </a:r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entury Gothic" panose="020B0502020202020204" pitchFamily="34" charset="0"/>
                        </a:rPr>
                        <a:t>Sept.</a:t>
                      </a:r>
                      <a:r>
                        <a:rPr lang="en-US" sz="1600" baseline="0" dirty="0" smtClean="0">
                          <a:latin typeface="Century Gothic" panose="020B0502020202020204" pitchFamily="34" charset="0"/>
                        </a:rPr>
                        <a:t> 19</a:t>
                      </a:r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entury Gothic" panose="020B0502020202020204" pitchFamily="34" charset="0"/>
                        </a:rPr>
                        <a:t>4-5 pm</a:t>
                      </a:r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entury Gothic" panose="020B0502020202020204" pitchFamily="34" charset="0"/>
                        </a:rPr>
                        <a:t>WJB</a:t>
                      </a:r>
                      <a:r>
                        <a:rPr lang="en-US" sz="1600" baseline="0" dirty="0" smtClean="0">
                          <a:latin typeface="Century Gothic" panose="020B0502020202020204" pitchFamily="34" charset="0"/>
                        </a:rPr>
                        <a:t> G041</a:t>
                      </a:r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98457772"/>
                  </a:ext>
                </a:extLst>
              </a:tr>
              <a:tr h="30417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entury Gothic" panose="020B0502020202020204" pitchFamily="34" charset="0"/>
                        </a:rPr>
                        <a:t>Strategies for Test Preparation</a:t>
                      </a:r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entury Gothic" panose="020B0502020202020204" pitchFamily="34" charset="0"/>
                        </a:rPr>
                        <a:t>Sept. 20</a:t>
                      </a:r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entury Gothic" panose="020B0502020202020204" pitchFamily="34" charset="0"/>
                        </a:rPr>
                        <a:t>4-5 pm</a:t>
                      </a:r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entury Gothic" panose="020B0502020202020204" pitchFamily="34" charset="0"/>
                        </a:rPr>
                        <a:t>WJB G041</a:t>
                      </a:r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65393543"/>
                  </a:ext>
                </a:extLst>
              </a:tr>
              <a:tr h="30417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entury Gothic" panose="020B0502020202020204" pitchFamily="34" charset="0"/>
                        </a:rPr>
                        <a:t>Mindset: Learn to Learn Anything</a:t>
                      </a:r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entury Gothic" panose="020B0502020202020204" pitchFamily="34" charset="0"/>
                        </a:rPr>
                        <a:t>Sept. 25</a:t>
                      </a:r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entury Gothic" panose="020B0502020202020204" pitchFamily="34" charset="0"/>
                        </a:rPr>
                        <a:t>4-5 pm</a:t>
                      </a:r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entury Gothic" panose="020B0502020202020204" pitchFamily="34" charset="0"/>
                        </a:rPr>
                        <a:t>WJB G041</a:t>
                      </a:r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74665993"/>
                  </a:ext>
                </a:extLst>
              </a:tr>
              <a:tr h="30417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entury Gothic" panose="020B0502020202020204" pitchFamily="34" charset="0"/>
                        </a:rPr>
                        <a:t>Get Ready for the LSAT</a:t>
                      </a:r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entury Gothic" panose="020B0502020202020204" pitchFamily="34" charset="0"/>
                        </a:rPr>
                        <a:t>Oct. 3</a:t>
                      </a:r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entury Gothic" panose="020B0502020202020204" pitchFamily="34" charset="0"/>
                        </a:rPr>
                        <a:t>4-5 pm</a:t>
                      </a:r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entury Gothic" panose="020B0502020202020204" pitchFamily="34" charset="0"/>
                        </a:rPr>
                        <a:t>WJB G041</a:t>
                      </a:r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7856376"/>
                  </a:ext>
                </a:extLst>
              </a:tr>
              <a:tr h="30417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entury Gothic" panose="020B0502020202020204" pitchFamily="34" charset="0"/>
                        </a:rPr>
                        <a:t>Making the Most of Academic Help</a:t>
                      </a:r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entury Gothic" panose="020B0502020202020204" pitchFamily="34" charset="0"/>
                        </a:rPr>
                        <a:t>Oct. 9</a:t>
                      </a:r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entury Gothic" panose="020B0502020202020204" pitchFamily="34" charset="0"/>
                        </a:rPr>
                        <a:t>4-5 pm</a:t>
                      </a:r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entury Gothic" panose="020B0502020202020204" pitchFamily="34" charset="0"/>
                        </a:rPr>
                        <a:t>WJB</a:t>
                      </a:r>
                      <a:r>
                        <a:rPr lang="en-US" sz="1600" baseline="0" dirty="0" smtClean="0">
                          <a:latin typeface="Century Gothic" panose="020B0502020202020204" pitchFamily="34" charset="0"/>
                        </a:rPr>
                        <a:t> G041</a:t>
                      </a:r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40977681"/>
                  </a:ext>
                </a:extLst>
              </a:tr>
              <a:tr h="30417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entury Gothic" panose="020B0502020202020204" pitchFamily="34" charset="0"/>
                        </a:rPr>
                        <a:t>Get Ready</a:t>
                      </a:r>
                      <a:r>
                        <a:rPr lang="en-US" sz="1600" baseline="0" dirty="0" smtClean="0">
                          <a:latin typeface="Century Gothic" panose="020B0502020202020204" pitchFamily="34" charset="0"/>
                        </a:rPr>
                        <a:t> for the GRE</a:t>
                      </a:r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entury Gothic" panose="020B0502020202020204" pitchFamily="34" charset="0"/>
                        </a:rPr>
                        <a:t>Oct. 10</a:t>
                      </a:r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entury Gothic" panose="020B0502020202020204" pitchFamily="34" charset="0"/>
                        </a:rPr>
                        <a:t>4-5 pm</a:t>
                      </a:r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entury Gothic" panose="020B0502020202020204" pitchFamily="34" charset="0"/>
                        </a:rPr>
                        <a:t>WJB G041</a:t>
                      </a:r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39006430"/>
                  </a:ext>
                </a:extLst>
              </a:tr>
              <a:tr h="30417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entury Gothic" panose="020B0502020202020204" pitchFamily="34" charset="0"/>
                        </a:rPr>
                        <a:t>Writing</a:t>
                      </a:r>
                      <a:r>
                        <a:rPr lang="en-US" sz="1600" baseline="0" dirty="0" smtClean="0">
                          <a:latin typeface="Century Gothic" panose="020B0502020202020204" pitchFamily="34" charset="0"/>
                        </a:rPr>
                        <a:t> a Personal Statement</a:t>
                      </a:r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entury Gothic" panose="020B0502020202020204" pitchFamily="34" charset="0"/>
                        </a:rPr>
                        <a:t>Oct. 11</a:t>
                      </a:r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entury Gothic" panose="020B0502020202020204" pitchFamily="34" charset="0"/>
                        </a:rPr>
                        <a:t>4-5 pm</a:t>
                      </a:r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entury Gothic" panose="020B0502020202020204" pitchFamily="34" charset="0"/>
                        </a:rPr>
                        <a:t>WJB G041</a:t>
                      </a:r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3989458"/>
                  </a:ext>
                </a:extLst>
              </a:tr>
              <a:tr h="30417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entury Gothic" panose="020B0502020202020204" pitchFamily="34" charset="0"/>
                        </a:rPr>
                        <a:t>How to</a:t>
                      </a:r>
                      <a:r>
                        <a:rPr lang="en-US" sz="1600" baseline="0" dirty="0" smtClean="0">
                          <a:latin typeface="Century Gothic" panose="020B0502020202020204" pitchFamily="34" charset="0"/>
                        </a:rPr>
                        <a:t> Get Control of Your Time</a:t>
                      </a:r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entury Gothic" panose="020B0502020202020204" pitchFamily="34" charset="0"/>
                        </a:rPr>
                        <a:t>Oct. 23</a:t>
                      </a:r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entury Gothic" panose="020B0502020202020204" pitchFamily="34" charset="0"/>
                        </a:rPr>
                        <a:t>4-5 pm</a:t>
                      </a:r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entury Gothic" panose="020B0502020202020204" pitchFamily="34" charset="0"/>
                        </a:rPr>
                        <a:t>WJB G041</a:t>
                      </a:r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74839286"/>
                  </a:ext>
                </a:extLst>
              </a:tr>
              <a:tr h="30417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entury Gothic" panose="020B0502020202020204" pitchFamily="34" charset="0"/>
                        </a:rPr>
                        <a:t>How to Get</a:t>
                      </a:r>
                      <a:r>
                        <a:rPr lang="en-US" sz="1600" baseline="0" dirty="0" smtClean="0">
                          <a:latin typeface="Century Gothic" panose="020B0502020202020204" pitchFamily="34" charset="0"/>
                        </a:rPr>
                        <a:t> the BEST Letter of </a:t>
                      </a:r>
                      <a:r>
                        <a:rPr lang="en-US" sz="1600" baseline="0" dirty="0" err="1" smtClean="0">
                          <a:latin typeface="Century Gothic" panose="020B0502020202020204" pitchFamily="34" charset="0"/>
                        </a:rPr>
                        <a:t>Recc</a:t>
                      </a:r>
                      <a:r>
                        <a:rPr lang="en-US" sz="1600" baseline="0" dirty="0" smtClean="0">
                          <a:latin typeface="Century Gothic" panose="020B0502020202020204" pitchFamily="34" charset="0"/>
                        </a:rPr>
                        <a:t>.</a:t>
                      </a:r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entury Gothic" panose="020B0502020202020204" pitchFamily="34" charset="0"/>
                        </a:rPr>
                        <a:t>Nov.</a:t>
                      </a:r>
                      <a:r>
                        <a:rPr lang="en-US" sz="1600" baseline="0" dirty="0" smtClean="0">
                          <a:latin typeface="Century Gothic" panose="020B0502020202020204" pitchFamily="34" charset="0"/>
                        </a:rPr>
                        <a:t> 7</a:t>
                      </a:r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entury Gothic" panose="020B0502020202020204" pitchFamily="34" charset="0"/>
                        </a:rPr>
                        <a:t>4-5 pm</a:t>
                      </a:r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entury Gothic" panose="020B0502020202020204" pitchFamily="34" charset="0"/>
                        </a:rPr>
                        <a:t>WJB G041</a:t>
                      </a:r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1351871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78674" y="6235337"/>
            <a:ext cx="8656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tx2"/>
                </a:solidFill>
              </a:rPr>
              <a:t>ace.fsu.edu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80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Century Gothic" panose="020B0502020202020204" pitchFamily="34" charset="0"/>
              </a:rPr>
              <a:t>Other Resources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Instructor, TAs, Advisor, Life Coach, Residence Assistant/Director, Supervisor, Friend</a:t>
            </a:r>
          </a:p>
          <a:p>
            <a:r>
              <a:rPr lang="en-US" dirty="0" smtClean="0">
                <a:latin typeface="Century Gothic" panose="020B0502020202020204" pitchFamily="34" charset="0"/>
              </a:rPr>
              <a:t>Career Center</a:t>
            </a:r>
          </a:p>
          <a:p>
            <a:r>
              <a:rPr lang="en-US" dirty="0" smtClean="0">
                <a:latin typeface="Century Gothic" panose="020B0502020202020204" pitchFamily="34" charset="0"/>
              </a:rPr>
              <a:t>University Counseling Center (RENEW)</a:t>
            </a:r>
          </a:p>
          <a:p>
            <a:r>
              <a:rPr lang="en-US" dirty="0" smtClean="0">
                <a:latin typeface="Century Gothic" panose="020B0502020202020204" pitchFamily="34" charset="0"/>
              </a:rPr>
              <a:t>Student Disability Resource Center</a:t>
            </a:r>
          </a:p>
          <a:p>
            <a:r>
              <a:rPr lang="en-US" dirty="0" smtClean="0">
                <a:latin typeface="Century Gothic" panose="020B0502020202020204" pitchFamily="34" charset="0"/>
              </a:rPr>
              <a:t>Health and Wellness Center</a:t>
            </a:r>
          </a:p>
          <a:p>
            <a:r>
              <a:rPr lang="en-US" dirty="0" err="1" smtClean="0">
                <a:latin typeface="Century Gothic" panose="020B0502020202020204" pitchFamily="34" charset="0"/>
              </a:rPr>
              <a:t>Nole</a:t>
            </a:r>
            <a:r>
              <a:rPr lang="en-US" dirty="0" smtClean="0">
                <a:latin typeface="Century Gothic" panose="020B0502020202020204" pitchFamily="34" charset="0"/>
              </a:rPr>
              <a:t> Central (student organizations)</a:t>
            </a:r>
          </a:p>
          <a:p>
            <a:r>
              <a:rPr lang="en-US" dirty="0" smtClean="0">
                <a:latin typeface="Century Gothic" panose="020B0502020202020204" pitchFamily="34" charset="0"/>
              </a:rPr>
              <a:t>My </a:t>
            </a:r>
            <a:r>
              <a:rPr lang="en-US" dirty="0" err="1" smtClean="0">
                <a:latin typeface="Century Gothic" panose="020B0502020202020204" pitchFamily="34" charset="0"/>
              </a:rPr>
              <a:t>fave</a:t>
            </a:r>
            <a:r>
              <a:rPr lang="en-US" dirty="0" smtClean="0">
                <a:latin typeface="Century Gothic" panose="020B0502020202020204" pitchFamily="34" charset="0"/>
              </a:rPr>
              <a:t>: Meditation Room (the Globe)</a:t>
            </a:r>
          </a:p>
          <a:p>
            <a:endParaRPr lang="en-US" dirty="0" smtClean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52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Questions? Thank you!</a:t>
            </a: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Samantha Nix | SNix@fsu.edu  | 850-645-4047 | WJB G015</a:t>
            </a: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33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entury Gothic" panose="020B0502020202020204" pitchFamily="34" charset="0"/>
              </a:rPr>
              <a:t>When do you know you’re struggling in a class?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Century Gothic" panose="020B0502020202020204" pitchFamily="34" charset="0"/>
              </a:rPr>
              <a:t>Open Question</a:t>
            </a:r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656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Century Gothic" panose="020B0502020202020204" pitchFamily="34" charset="0"/>
              </a:rPr>
              <a:t>Why the “Proactive Referral and Engagement” Program?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66053"/>
            <a:ext cx="8229600" cy="37000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 smtClean="0">
                <a:latin typeface="Century Gothic" panose="020B0502020202020204" pitchFamily="34" charset="0"/>
              </a:rPr>
              <a:t>“the first time I took a circuits exam […] I’m like, ‘</a:t>
            </a:r>
            <a:r>
              <a:rPr lang="en-US" i="1" dirty="0" err="1" smtClean="0">
                <a:latin typeface="Century Gothic" panose="020B0502020202020204" pitchFamily="34" charset="0"/>
              </a:rPr>
              <a:t>Oooh</a:t>
            </a:r>
            <a:r>
              <a:rPr lang="en-US" i="1" dirty="0" smtClean="0">
                <a:latin typeface="Century Gothic" panose="020B0502020202020204" pitchFamily="34" charset="0"/>
              </a:rPr>
              <a:t>, this isn’t that bad,’ and I get it back and it was like a 36 [out of 100].”</a:t>
            </a:r>
          </a:p>
          <a:p>
            <a:pPr marL="0" indent="0">
              <a:buNone/>
            </a:pPr>
            <a:endParaRPr lang="en-US" i="1" dirty="0">
              <a:latin typeface="Century Gothic" panose="020B0502020202020204" pitchFamily="34" charset="0"/>
            </a:endParaRPr>
          </a:p>
          <a:p>
            <a:pPr algn="r">
              <a:buFontTx/>
              <a:buChar char="-"/>
            </a:pPr>
            <a:r>
              <a:rPr lang="en-US" sz="2400" dirty="0" smtClean="0">
                <a:latin typeface="Century Gothic" panose="020B0502020202020204" pitchFamily="34" charset="0"/>
              </a:rPr>
              <a:t>Participant, Dr. Nix’s dissertation (unpublished)</a:t>
            </a:r>
            <a:endParaRPr lang="en-US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97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Century Gothic" panose="020B0502020202020204" pitchFamily="34" charset="0"/>
              </a:rPr>
              <a:t>Why this program?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47307"/>
            <a:ext cx="8229600" cy="2233485"/>
          </a:xfrm>
        </p:spPr>
        <p:txBody>
          <a:bodyPr/>
          <a:lstStyle/>
          <a:p>
            <a:pPr marL="0" indent="0">
              <a:buNone/>
            </a:pP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“the first time I took a circuits exam […] I’m like, ‘</a:t>
            </a:r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Oooh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, this isn’t that bad,’ and I get it back and it was like a 36 [out of 100].”</a:t>
            </a:r>
            <a:endParaRPr lang="en-US" i="1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4398845"/>
            <a:ext cx="8229600" cy="22334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 smtClean="0">
                <a:latin typeface="Century Gothic" panose="020B0502020202020204" pitchFamily="34" charset="0"/>
              </a:rPr>
              <a:t>After the drop deadline</a:t>
            </a:r>
          </a:p>
          <a:p>
            <a:pPr lvl="1"/>
            <a:r>
              <a:rPr lang="en-US" dirty="0" smtClean="0">
                <a:latin typeface="Century Gothic" panose="020B0502020202020204" pitchFamily="34" charset="0"/>
              </a:rPr>
              <a:t>Only 2 tests in the entire course</a:t>
            </a:r>
          </a:p>
          <a:p>
            <a:pPr lvl="1"/>
            <a:r>
              <a:rPr lang="en-US" dirty="0" smtClean="0">
                <a:latin typeface="Century Gothic" panose="020B0502020202020204" pitchFamily="34" charset="0"/>
              </a:rPr>
              <a:t>This student was </a:t>
            </a:r>
            <a:r>
              <a:rPr lang="en-US" u="sng" dirty="0" smtClean="0">
                <a:latin typeface="Century Gothic" panose="020B0502020202020204" pitchFamily="34" charset="0"/>
              </a:rPr>
              <a:t>blindsided</a:t>
            </a:r>
            <a:r>
              <a:rPr lang="en-US" dirty="0" smtClean="0">
                <a:latin typeface="Century Gothic" panose="020B0502020202020204" pitchFamily="34" charset="0"/>
              </a:rPr>
              <a:t>.</a:t>
            </a:r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44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Century Gothic" panose="020B0502020202020204" pitchFamily="34" charset="0"/>
              </a:rPr>
              <a:t>Why this program?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Century Gothic" panose="020B0502020202020204" pitchFamily="34" charset="0"/>
              </a:rPr>
              <a:t>We may not know what we need until we need it.</a:t>
            </a:r>
          </a:p>
          <a:p>
            <a:r>
              <a:rPr lang="en-US" dirty="0" smtClean="0">
                <a:latin typeface="Century Gothic" panose="020B0502020202020204" pitchFamily="34" charset="0"/>
              </a:rPr>
              <a:t>Sometimes instructors don’t know all of the resources.</a:t>
            </a:r>
          </a:p>
          <a:p>
            <a:r>
              <a:rPr lang="en-US" dirty="0" smtClean="0">
                <a:latin typeface="Century Gothic" panose="020B0502020202020204" pitchFamily="34" charset="0"/>
              </a:rPr>
              <a:t>It can be helpful to make one more connection on campus.</a:t>
            </a:r>
          </a:p>
        </p:txBody>
      </p:sp>
    </p:spTree>
    <p:extLst>
      <p:ext uri="{BB962C8B-B14F-4D97-AF65-F5344CB8AC3E}">
        <p14:creationId xmlns:p14="http://schemas.microsoft.com/office/powerpoint/2010/main" val="300183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Century Gothic" panose="020B0502020202020204" pitchFamily="34" charset="0"/>
              </a:rPr>
              <a:t>How does it work?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9903597"/>
              </p:ext>
            </p:extLst>
          </p:nvPr>
        </p:nvGraphicFramePr>
        <p:xfrm>
          <a:off x="457200" y="2347913"/>
          <a:ext cx="8229600" cy="3698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9335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latin typeface="Century Gothic" panose="020B0502020202020204" pitchFamily="34" charset="0"/>
              </a:rPr>
              <a:t>What are instructors telling Dr. Nix?</a:t>
            </a:r>
            <a:endParaRPr lang="en-US" sz="3600" b="1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47307"/>
            <a:ext cx="8229600" cy="4044701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Class attendance</a:t>
            </a:r>
          </a:p>
          <a:p>
            <a:r>
              <a:rPr lang="en-US" dirty="0">
                <a:latin typeface="Century Gothic" panose="020B0502020202020204" pitchFamily="34" charset="0"/>
              </a:rPr>
              <a:t>Class participation</a:t>
            </a:r>
          </a:p>
          <a:p>
            <a:r>
              <a:rPr lang="en-US" dirty="0">
                <a:latin typeface="Century Gothic" panose="020B0502020202020204" pitchFamily="34" charset="0"/>
              </a:rPr>
              <a:t>Concerns about motivation (explain)</a:t>
            </a:r>
          </a:p>
          <a:p>
            <a:r>
              <a:rPr lang="en-US" dirty="0">
                <a:latin typeface="Century Gothic" panose="020B0502020202020204" pitchFamily="34" charset="0"/>
              </a:rPr>
              <a:t>Disruptive/Concerning behavior (explain)</a:t>
            </a:r>
          </a:p>
          <a:p>
            <a:r>
              <a:rPr lang="en-US" dirty="0">
                <a:latin typeface="Century Gothic" panose="020B0502020202020204" pitchFamily="34" charset="0"/>
              </a:rPr>
              <a:t>Financial concerns</a:t>
            </a:r>
          </a:p>
          <a:p>
            <a:r>
              <a:rPr lang="en-US" dirty="0">
                <a:latin typeface="Century Gothic" panose="020B0502020202020204" pitchFamily="34" charset="0"/>
              </a:rPr>
              <a:t>Missing/late assignments</a:t>
            </a:r>
          </a:p>
          <a:p>
            <a:r>
              <a:rPr lang="en-US" dirty="0">
                <a:latin typeface="Century Gothic" panose="020B0502020202020204" pitchFamily="34" charset="0"/>
              </a:rPr>
              <a:t>Needs assistance building...                        </a:t>
            </a:r>
          </a:p>
          <a:p>
            <a:pPr lvl="1"/>
            <a:r>
              <a:rPr lang="en-US" dirty="0" smtClean="0">
                <a:latin typeface="Century Gothic" panose="020B0502020202020204" pitchFamily="34" charset="0"/>
              </a:rPr>
              <a:t>writing skills</a:t>
            </a:r>
          </a:p>
          <a:p>
            <a:pPr lvl="1"/>
            <a:r>
              <a:rPr lang="en-US" dirty="0" smtClean="0">
                <a:latin typeface="Century Gothic" panose="020B0502020202020204" pitchFamily="34" charset="0"/>
              </a:rPr>
              <a:t>quantitative skills</a:t>
            </a:r>
          </a:p>
          <a:p>
            <a:pPr lvl="1"/>
            <a:r>
              <a:rPr lang="en-US" dirty="0" smtClean="0">
                <a:latin typeface="Century Gothic" panose="020B0502020202020204" pitchFamily="34" charset="0"/>
              </a:rPr>
              <a:t>study </a:t>
            </a:r>
            <a:r>
              <a:rPr lang="en-US" dirty="0">
                <a:latin typeface="Century Gothic" panose="020B0502020202020204" pitchFamily="34" charset="0"/>
              </a:rPr>
              <a:t>skills</a:t>
            </a:r>
          </a:p>
          <a:p>
            <a:r>
              <a:rPr lang="en-US" dirty="0">
                <a:latin typeface="Century Gothic" panose="020B0502020202020204" pitchFamily="34" charset="0"/>
              </a:rPr>
              <a:t>Poor assignment/test grade</a:t>
            </a:r>
          </a:p>
          <a:p>
            <a:r>
              <a:rPr lang="en-US" dirty="0">
                <a:latin typeface="Century Gothic" panose="020B0502020202020204" pitchFamily="34" charset="0"/>
              </a:rPr>
              <a:t>Other (explain</a:t>
            </a:r>
            <a:r>
              <a:rPr lang="en-US" dirty="0" smtClean="0">
                <a:latin typeface="Century Gothic" panose="020B0502020202020204" pitchFamily="34" charset="0"/>
              </a:rPr>
              <a:t>)</a:t>
            </a:r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87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Century Gothic" panose="020B0502020202020204" pitchFamily="34" charset="0"/>
              </a:rPr>
              <a:t>Right of Refusal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47307"/>
            <a:ext cx="8229600" cy="4123831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You are not obligated to respond to the email or pick up my phone call</a:t>
            </a:r>
          </a:p>
          <a:p>
            <a:endParaRPr lang="en-US" dirty="0" smtClean="0">
              <a:latin typeface="Century Gothic" panose="020B0502020202020204" pitchFamily="34" charset="0"/>
            </a:endParaRPr>
          </a:p>
          <a:p>
            <a:r>
              <a:rPr lang="en-US" dirty="0" smtClean="0">
                <a:latin typeface="Century Gothic" panose="020B0502020202020204" pitchFamily="34" charset="0"/>
              </a:rPr>
              <a:t>Even if you don’t respond initially, I would be happy to work with you if something comes up</a:t>
            </a:r>
          </a:p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11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rnet_StandardDef">
  <a:themeElements>
    <a:clrScheme name="Custom 1">
      <a:dk1>
        <a:sysClr val="windowText" lastClr="000000"/>
      </a:dk1>
      <a:lt1>
        <a:sysClr val="window" lastClr="FFFFFF"/>
      </a:lt1>
      <a:dk2>
        <a:srgbClr val="99263E"/>
      </a:dk2>
      <a:lt2>
        <a:srgbClr val="EEECE1"/>
      </a:lt2>
      <a:accent1>
        <a:srgbClr val="D0B884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</Template>
  <TotalTime>344</TotalTime>
  <Words>746</Words>
  <Application>Microsoft Office PowerPoint</Application>
  <PresentationFormat>On-screen Show (4:3)</PresentationFormat>
  <Paragraphs>178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Century Gothic</vt:lpstr>
      <vt:lpstr>Times New Roman</vt:lpstr>
      <vt:lpstr>Garnet_StandardDef</vt:lpstr>
      <vt:lpstr>Proactive Referral &amp; Engagement Program</vt:lpstr>
      <vt:lpstr>How many semesters of college have you Taken So far?</vt:lpstr>
      <vt:lpstr>When do you know you’re struggling in a class?</vt:lpstr>
      <vt:lpstr>Why the “Proactive Referral and Engagement” Program?</vt:lpstr>
      <vt:lpstr>Why this program?</vt:lpstr>
      <vt:lpstr>Why this program?</vt:lpstr>
      <vt:lpstr>How does it work?</vt:lpstr>
      <vt:lpstr>What are instructors telling Dr. Nix?</vt:lpstr>
      <vt:lpstr>Right of Refusal</vt:lpstr>
      <vt:lpstr>What is a pilot?</vt:lpstr>
      <vt:lpstr>What is a pilot?</vt:lpstr>
      <vt:lpstr>Questions so far?</vt:lpstr>
      <vt:lpstr>Be PROACTIVE: Campus Resources for  Academic Success </vt:lpstr>
      <vt:lpstr>General Suggestions</vt:lpstr>
      <vt:lpstr>FREE Resources for YOU!</vt:lpstr>
      <vt:lpstr> FREE Tutoring @ ACE</vt:lpstr>
      <vt:lpstr> FREE Tutoring @ ACE</vt:lpstr>
      <vt:lpstr>ACE Hours &amp; Location</vt:lpstr>
      <vt:lpstr> FREE Tutoring @ Strozier</vt:lpstr>
      <vt:lpstr>FREE ACE Workshops</vt:lpstr>
      <vt:lpstr>Other Resources</vt:lpstr>
      <vt:lpstr>Questions?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Early Alert Program</dc:title>
  <dc:creator>Samantha Samantha</dc:creator>
  <cp:lastModifiedBy>Samantha Renee Nix</cp:lastModifiedBy>
  <cp:revision>33</cp:revision>
  <dcterms:created xsi:type="dcterms:W3CDTF">2018-04-03T19:16:05Z</dcterms:created>
  <dcterms:modified xsi:type="dcterms:W3CDTF">2018-08-28T17:33:43Z</dcterms:modified>
</cp:coreProperties>
</file>