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79" r:id="rId4"/>
    <p:sldId id="277" r:id="rId5"/>
    <p:sldId id="281" r:id="rId6"/>
    <p:sldId id="287" r:id="rId7"/>
    <p:sldId id="282" r:id="rId8"/>
    <p:sldId id="286" r:id="rId9"/>
    <p:sldId id="284" r:id="rId10"/>
    <p:sldId id="299" r:id="rId11"/>
    <p:sldId id="285" r:id="rId12"/>
    <p:sldId id="288" r:id="rId13"/>
    <p:sldId id="289" r:id="rId14"/>
    <p:sldId id="290" r:id="rId15"/>
    <p:sldId id="297" r:id="rId16"/>
    <p:sldId id="300" r:id="rId17"/>
    <p:sldId id="301" r:id="rId18"/>
    <p:sldId id="295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5" autoAdjust="0"/>
    <p:restoredTop sz="94523" autoAdjust="0"/>
  </p:normalViewPr>
  <p:slideViewPr>
    <p:cSldViewPr snapToGrid="0" snapToObjects="1"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D4084-0B49-4ABD-ABB4-4A0502CC2B4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B0B33DF-AB09-4235-AD4C-B4ECA2D556B8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Instructor submits referral</a:t>
          </a:r>
          <a:endParaRPr lang="en-US" dirty="0">
            <a:latin typeface="Century Gothic" panose="020B0502020202020204" pitchFamily="34" charset="0"/>
          </a:endParaRPr>
        </a:p>
      </dgm:t>
    </dgm:pt>
    <dgm:pt modelId="{3CE2F509-8DB6-46DD-82EE-3C56B8767EFB}" type="parTrans" cxnId="{87C7BD3D-BB93-4ACE-B593-74900940D3F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F3F07049-A49B-41E6-A45C-83069812CE1C}" type="sibTrans" cxnId="{87C7BD3D-BB93-4ACE-B593-74900940D3F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2E4CA6F-09C1-495F-8120-5A1E1B9413E1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I reach out and offer help</a:t>
          </a:r>
          <a:endParaRPr lang="en-US" dirty="0">
            <a:latin typeface="Century Gothic" panose="020B0502020202020204" pitchFamily="34" charset="0"/>
          </a:endParaRPr>
        </a:p>
      </dgm:t>
    </dgm:pt>
    <dgm:pt modelId="{A4DC72B9-10D0-4013-B50F-717F0319A9AC}" type="parTrans" cxnId="{7E4BCB22-E9EB-4631-BD93-05C650EEC04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049AF75-5041-4DB7-80B4-7FC5D83E9625}" type="sibTrans" cxnId="{7E4BCB22-E9EB-4631-BD93-05C650EEC04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F05D66F-E484-43AA-811D-D86072CF292B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You get targeted assistance</a:t>
          </a:r>
          <a:endParaRPr lang="en-US" dirty="0">
            <a:latin typeface="Century Gothic" panose="020B0502020202020204" pitchFamily="34" charset="0"/>
          </a:endParaRPr>
        </a:p>
      </dgm:t>
    </dgm:pt>
    <dgm:pt modelId="{B4111075-C1BE-48C3-854A-F6BBF7FEE6D1}" type="parTrans" cxnId="{CABF78D0-3A51-414C-AA88-D035A58CEDEC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72D09F6-381C-486A-9206-55F05347C7C3}" type="sibTrans" cxnId="{CABF78D0-3A51-414C-AA88-D035A58CEDEC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B2958DE-8F32-4945-8DBC-9005061F2386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Follow-up and learn</a:t>
          </a:r>
          <a:endParaRPr lang="en-US" dirty="0">
            <a:latin typeface="Century Gothic" panose="020B0502020202020204" pitchFamily="34" charset="0"/>
          </a:endParaRPr>
        </a:p>
      </dgm:t>
    </dgm:pt>
    <dgm:pt modelId="{F4D3EFB2-22EC-4A70-9666-DFA0F6A004A3}" type="parTrans" cxnId="{D761D3C9-15C6-4A5F-96E5-D74C37C2E6A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3429142-7A2B-4849-905C-02194699AB2C}" type="sibTrans" cxnId="{D761D3C9-15C6-4A5F-96E5-D74C37C2E6A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5289B50-692F-453A-918D-57196194630D}" type="pres">
      <dgm:prSet presAssocID="{C37D4084-0B49-4ABD-ABB4-4A0502CC2B46}" presName="arrowDiagram" presStyleCnt="0">
        <dgm:presLayoutVars>
          <dgm:chMax val="5"/>
          <dgm:dir/>
          <dgm:resizeHandles val="exact"/>
        </dgm:presLayoutVars>
      </dgm:prSet>
      <dgm:spPr/>
    </dgm:pt>
    <dgm:pt modelId="{970699B0-A4AA-4A3A-A586-3ACF14741BF9}" type="pres">
      <dgm:prSet presAssocID="{C37D4084-0B49-4ABD-ABB4-4A0502CC2B46}" presName="arrow" presStyleLbl="bgShp" presStyleIdx="0" presStyleCnt="1"/>
      <dgm:spPr/>
    </dgm:pt>
    <dgm:pt modelId="{7BABBE8D-E887-404B-A8A4-FEF2BDA33BE0}" type="pres">
      <dgm:prSet presAssocID="{C37D4084-0B49-4ABD-ABB4-4A0502CC2B46}" presName="arrowDiagram4" presStyleCnt="0"/>
      <dgm:spPr/>
    </dgm:pt>
    <dgm:pt modelId="{8FFFC2FF-6E7B-48A7-813D-84D8FEE7A577}" type="pres">
      <dgm:prSet presAssocID="{8B0B33DF-AB09-4235-AD4C-B4ECA2D556B8}" presName="bullet4a" presStyleLbl="node1" presStyleIdx="0" presStyleCnt="4"/>
      <dgm:spPr/>
    </dgm:pt>
    <dgm:pt modelId="{CF689291-4A6F-4439-9433-ED7D53F1DFE7}" type="pres">
      <dgm:prSet presAssocID="{8B0B33DF-AB09-4235-AD4C-B4ECA2D556B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A754B-EDDA-41A0-BE16-2D58F8C47F91}" type="pres">
      <dgm:prSet presAssocID="{A2E4CA6F-09C1-495F-8120-5A1E1B9413E1}" presName="bullet4b" presStyleLbl="node1" presStyleIdx="1" presStyleCnt="4"/>
      <dgm:spPr/>
    </dgm:pt>
    <dgm:pt modelId="{A192E855-03A3-4EF8-B16F-0203C94603E8}" type="pres">
      <dgm:prSet presAssocID="{A2E4CA6F-09C1-495F-8120-5A1E1B9413E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B33F1-69F5-4E7A-B342-062039502D2B}" type="pres">
      <dgm:prSet presAssocID="{2F05D66F-E484-43AA-811D-D86072CF292B}" presName="bullet4c" presStyleLbl="node1" presStyleIdx="2" presStyleCnt="4"/>
      <dgm:spPr/>
    </dgm:pt>
    <dgm:pt modelId="{E2EDA329-2740-406F-A056-49A1B968E28D}" type="pres">
      <dgm:prSet presAssocID="{2F05D66F-E484-43AA-811D-D86072CF292B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BD388-B6E8-4C66-8CDE-5242F1B3EE4F}" type="pres">
      <dgm:prSet presAssocID="{4B2958DE-8F32-4945-8DBC-9005061F2386}" presName="bullet4d" presStyleLbl="node1" presStyleIdx="3" presStyleCnt="4"/>
      <dgm:spPr/>
    </dgm:pt>
    <dgm:pt modelId="{B4ECF5B8-88AC-4085-8E32-1A54CEBC4D13}" type="pres">
      <dgm:prSet presAssocID="{4B2958DE-8F32-4945-8DBC-9005061F238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C7BD3D-BB93-4ACE-B593-74900940D3FE}" srcId="{C37D4084-0B49-4ABD-ABB4-4A0502CC2B46}" destId="{8B0B33DF-AB09-4235-AD4C-B4ECA2D556B8}" srcOrd="0" destOrd="0" parTransId="{3CE2F509-8DB6-46DD-82EE-3C56B8767EFB}" sibTransId="{F3F07049-A49B-41E6-A45C-83069812CE1C}"/>
    <dgm:cxn modelId="{C69ECF0A-C1E9-45B8-A988-262B40150928}" type="presOf" srcId="{4B2958DE-8F32-4945-8DBC-9005061F2386}" destId="{B4ECF5B8-88AC-4085-8E32-1A54CEBC4D13}" srcOrd="0" destOrd="0" presId="urn:microsoft.com/office/officeart/2005/8/layout/arrow2"/>
    <dgm:cxn modelId="{B06B6AEA-88FD-46F9-9579-2AC0D2EEA8FB}" type="presOf" srcId="{8B0B33DF-AB09-4235-AD4C-B4ECA2D556B8}" destId="{CF689291-4A6F-4439-9433-ED7D53F1DFE7}" srcOrd="0" destOrd="0" presId="urn:microsoft.com/office/officeart/2005/8/layout/arrow2"/>
    <dgm:cxn modelId="{CABF78D0-3A51-414C-AA88-D035A58CEDEC}" srcId="{C37D4084-0B49-4ABD-ABB4-4A0502CC2B46}" destId="{2F05D66F-E484-43AA-811D-D86072CF292B}" srcOrd="2" destOrd="0" parTransId="{B4111075-C1BE-48C3-854A-F6BBF7FEE6D1}" sibTransId="{672D09F6-381C-486A-9206-55F05347C7C3}"/>
    <dgm:cxn modelId="{D761D3C9-15C6-4A5F-96E5-D74C37C2E6A8}" srcId="{C37D4084-0B49-4ABD-ABB4-4A0502CC2B46}" destId="{4B2958DE-8F32-4945-8DBC-9005061F2386}" srcOrd="3" destOrd="0" parTransId="{F4D3EFB2-22EC-4A70-9666-DFA0F6A004A3}" sibTransId="{93429142-7A2B-4849-905C-02194699AB2C}"/>
    <dgm:cxn modelId="{7E4BCB22-E9EB-4631-BD93-05C650EEC042}" srcId="{C37D4084-0B49-4ABD-ABB4-4A0502CC2B46}" destId="{A2E4CA6F-09C1-495F-8120-5A1E1B9413E1}" srcOrd="1" destOrd="0" parTransId="{A4DC72B9-10D0-4013-B50F-717F0319A9AC}" sibTransId="{1049AF75-5041-4DB7-80B4-7FC5D83E9625}"/>
    <dgm:cxn modelId="{5AEB3231-BB27-42B8-B782-AAF0F9007E22}" type="presOf" srcId="{C37D4084-0B49-4ABD-ABB4-4A0502CC2B46}" destId="{E5289B50-692F-453A-918D-57196194630D}" srcOrd="0" destOrd="0" presId="urn:microsoft.com/office/officeart/2005/8/layout/arrow2"/>
    <dgm:cxn modelId="{41AC9EEA-43B6-4D74-AEE9-0E07B971F56B}" type="presOf" srcId="{A2E4CA6F-09C1-495F-8120-5A1E1B9413E1}" destId="{A192E855-03A3-4EF8-B16F-0203C94603E8}" srcOrd="0" destOrd="0" presId="urn:microsoft.com/office/officeart/2005/8/layout/arrow2"/>
    <dgm:cxn modelId="{D8EFFC28-9104-418F-BFBE-EAC6D03F2B84}" type="presOf" srcId="{2F05D66F-E484-43AA-811D-D86072CF292B}" destId="{E2EDA329-2740-406F-A056-49A1B968E28D}" srcOrd="0" destOrd="0" presId="urn:microsoft.com/office/officeart/2005/8/layout/arrow2"/>
    <dgm:cxn modelId="{BD536DA5-7342-4E98-A042-7FB89492DE16}" type="presParOf" srcId="{E5289B50-692F-453A-918D-57196194630D}" destId="{970699B0-A4AA-4A3A-A586-3ACF14741BF9}" srcOrd="0" destOrd="0" presId="urn:microsoft.com/office/officeart/2005/8/layout/arrow2"/>
    <dgm:cxn modelId="{EBC88555-E8A4-4BCC-B09B-C6B53EAC5A1C}" type="presParOf" srcId="{E5289B50-692F-453A-918D-57196194630D}" destId="{7BABBE8D-E887-404B-A8A4-FEF2BDA33BE0}" srcOrd="1" destOrd="0" presId="urn:microsoft.com/office/officeart/2005/8/layout/arrow2"/>
    <dgm:cxn modelId="{4BE00C8F-1521-477E-9725-356576F6AC69}" type="presParOf" srcId="{7BABBE8D-E887-404B-A8A4-FEF2BDA33BE0}" destId="{8FFFC2FF-6E7B-48A7-813D-84D8FEE7A577}" srcOrd="0" destOrd="0" presId="urn:microsoft.com/office/officeart/2005/8/layout/arrow2"/>
    <dgm:cxn modelId="{E9501A83-6032-488A-B762-5A2688A2AA63}" type="presParOf" srcId="{7BABBE8D-E887-404B-A8A4-FEF2BDA33BE0}" destId="{CF689291-4A6F-4439-9433-ED7D53F1DFE7}" srcOrd="1" destOrd="0" presId="urn:microsoft.com/office/officeart/2005/8/layout/arrow2"/>
    <dgm:cxn modelId="{ECE98744-ECBD-4B0C-83C2-656D88E2A220}" type="presParOf" srcId="{7BABBE8D-E887-404B-A8A4-FEF2BDA33BE0}" destId="{0E2A754B-EDDA-41A0-BE16-2D58F8C47F91}" srcOrd="2" destOrd="0" presId="urn:microsoft.com/office/officeart/2005/8/layout/arrow2"/>
    <dgm:cxn modelId="{906775BA-4246-4A2D-9A5C-B1931FB23250}" type="presParOf" srcId="{7BABBE8D-E887-404B-A8A4-FEF2BDA33BE0}" destId="{A192E855-03A3-4EF8-B16F-0203C94603E8}" srcOrd="3" destOrd="0" presId="urn:microsoft.com/office/officeart/2005/8/layout/arrow2"/>
    <dgm:cxn modelId="{5626EE35-F894-471D-A8D6-EDF4A670CD06}" type="presParOf" srcId="{7BABBE8D-E887-404B-A8A4-FEF2BDA33BE0}" destId="{B88B33F1-69F5-4E7A-B342-062039502D2B}" srcOrd="4" destOrd="0" presId="urn:microsoft.com/office/officeart/2005/8/layout/arrow2"/>
    <dgm:cxn modelId="{D2130B10-C4B9-4F13-A46C-B372B08F0802}" type="presParOf" srcId="{7BABBE8D-E887-404B-A8A4-FEF2BDA33BE0}" destId="{E2EDA329-2740-406F-A056-49A1B968E28D}" srcOrd="5" destOrd="0" presId="urn:microsoft.com/office/officeart/2005/8/layout/arrow2"/>
    <dgm:cxn modelId="{FE861C1E-9FFF-4328-B05B-517CF487D0FE}" type="presParOf" srcId="{7BABBE8D-E887-404B-A8A4-FEF2BDA33BE0}" destId="{C10BD388-B6E8-4C66-8CDE-5242F1B3EE4F}" srcOrd="6" destOrd="0" presId="urn:microsoft.com/office/officeart/2005/8/layout/arrow2"/>
    <dgm:cxn modelId="{1F51B1F2-53F7-4569-B434-AC63E603895D}" type="presParOf" srcId="{7BABBE8D-E887-404B-A8A4-FEF2BDA33BE0}" destId="{B4ECF5B8-88AC-4085-8E32-1A54CEBC4D1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699B0-A4AA-4A3A-A586-3ACF14741BF9}">
      <dsp:nvSpPr>
        <dsp:cNvPr id="0" name=""/>
        <dsp:cNvSpPr/>
      </dsp:nvSpPr>
      <dsp:spPr>
        <a:xfrm>
          <a:off x="1155699" y="0"/>
          <a:ext cx="5918200" cy="36988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FC2FF-6E7B-48A7-813D-84D8FEE7A577}">
      <dsp:nvSpPr>
        <dsp:cNvPr id="0" name=""/>
        <dsp:cNvSpPr/>
      </dsp:nvSpPr>
      <dsp:spPr>
        <a:xfrm>
          <a:off x="1738642" y="2750483"/>
          <a:ext cx="136118" cy="1361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89291-4A6F-4439-9433-ED7D53F1DFE7}">
      <dsp:nvSpPr>
        <dsp:cNvPr id="0" name=""/>
        <dsp:cNvSpPr/>
      </dsp:nvSpPr>
      <dsp:spPr>
        <a:xfrm>
          <a:off x="1806702" y="2818542"/>
          <a:ext cx="1012012" cy="880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2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Instructor submits referral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1806702" y="2818542"/>
        <a:ext cx="1012012" cy="880332"/>
      </dsp:txXfrm>
    </dsp:sp>
    <dsp:sp modelId="{0E2A754B-EDDA-41A0-BE16-2D58F8C47F91}">
      <dsp:nvSpPr>
        <dsp:cNvPr id="0" name=""/>
        <dsp:cNvSpPr/>
      </dsp:nvSpPr>
      <dsp:spPr>
        <a:xfrm>
          <a:off x="2700350" y="1890125"/>
          <a:ext cx="236728" cy="236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2E855-03A3-4EF8-B16F-0203C94603E8}">
      <dsp:nvSpPr>
        <dsp:cNvPr id="0" name=""/>
        <dsp:cNvSpPr/>
      </dsp:nvSpPr>
      <dsp:spPr>
        <a:xfrm>
          <a:off x="2818714" y="2008489"/>
          <a:ext cx="1242822" cy="169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43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I reach out and offer help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2818714" y="2008489"/>
        <a:ext cx="1242822" cy="1690385"/>
      </dsp:txXfrm>
    </dsp:sp>
    <dsp:sp modelId="{B88B33F1-69F5-4E7A-B342-062039502D2B}">
      <dsp:nvSpPr>
        <dsp:cNvPr id="0" name=""/>
        <dsp:cNvSpPr/>
      </dsp:nvSpPr>
      <dsp:spPr>
        <a:xfrm>
          <a:off x="3928376" y="1256137"/>
          <a:ext cx="313664" cy="313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DA329-2740-406F-A056-49A1B968E28D}">
      <dsp:nvSpPr>
        <dsp:cNvPr id="0" name=""/>
        <dsp:cNvSpPr/>
      </dsp:nvSpPr>
      <dsp:spPr>
        <a:xfrm>
          <a:off x="4085209" y="1412970"/>
          <a:ext cx="1242822" cy="2285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0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You get targeted assistance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4085209" y="1412970"/>
        <a:ext cx="1242822" cy="2285904"/>
      </dsp:txXfrm>
    </dsp:sp>
    <dsp:sp modelId="{C10BD388-B6E8-4C66-8CDE-5242F1B3EE4F}">
      <dsp:nvSpPr>
        <dsp:cNvPr id="0" name=""/>
        <dsp:cNvSpPr/>
      </dsp:nvSpPr>
      <dsp:spPr>
        <a:xfrm>
          <a:off x="5265889" y="836685"/>
          <a:ext cx="420192" cy="420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CF5B8-88AC-4085-8E32-1A54CEBC4D13}">
      <dsp:nvSpPr>
        <dsp:cNvPr id="0" name=""/>
        <dsp:cNvSpPr/>
      </dsp:nvSpPr>
      <dsp:spPr>
        <a:xfrm>
          <a:off x="5475986" y="1046781"/>
          <a:ext cx="1242822" cy="2652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65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Follow-up and learn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5475986" y="1046781"/>
        <a:ext cx="1242822" cy="2652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94F8E-DEEF-0748-8F53-943D783920AF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15F45-2532-5646-8F17-E1A3831EA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5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6"/>
            <a:ext cx="82296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013"/>
            <a:ext cx="8229600" cy="863982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719"/>
            <a:ext cx="4040188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7167"/>
            <a:ext cx="4040188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719"/>
            <a:ext cx="4041775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7167"/>
            <a:ext cx="4041775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Subtitle Page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8"/>
            <a:ext cx="3008313" cy="1268684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4898"/>
            <a:ext cx="5111750" cy="5421586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3583"/>
            <a:ext cx="3008313" cy="415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5237654"/>
            <a:ext cx="7260896" cy="384067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464207"/>
            <a:ext cx="7260896" cy="46420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5621722"/>
            <a:ext cx="7260896" cy="734628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80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7441"/>
            <a:ext cx="8229600" cy="364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Century Gothic" charset="0"/>
                <a:ea typeface="Century Gothic" charset="0"/>
                <a:cs typeface="Century Gothic" charset="0"/>
              </a:rPr>
              <a:t>Proactive Referral &amp; Engagement Program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453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Fall 2018 Pilot</a:t>
            </a:r>
            <a:endParaRPr lang="en-US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Dr. Samantha Nix</a:t>
            </a:r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Academic Center for Excellence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Undergraduate Studies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What is a pilot?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You’re a part of FSU history!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Pilots = making mistakes and learning from them</a:t>
            </a:r>
          </a:p>
          <a:p>
            <a:r>
              <a:rPr lang="en-US" dirty="0">
                <a:latin typeface="Century Gothic" panose="020B0502020202020204" pitchFamily="34" charset="0"/>
              </a:rPr>
              <a:t>5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classes, over </a:t>
            </a:r>
            <a:r>
              <a:rPr lang="en-US" dirty="0" smtClean="0">
                <a:latin typeface="Century Gothic" panose="020B0502020202020204" pitchFamily="34" charset="0"/>
              </a:rPr>
              <a:t>70 </a:t>
            </a:r>
            <a:r>
              <a:rPr lang="en-US" dirty="0" smtClean="0">
                <a:latin typeface="Century Gothic" panose="020B0502020202020204" pitchFamily="34" charset="0"/>
              </a:rPr>
              <a:t>sections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DEP 3103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MAC </a:t>
            </a:r>
            <a:r>
              <a:rPr lang="en-US" dirty="0" smtClean="0">
                <a:latin typeface="Century Gothic" panose="020B0502020202020204" pitchFamily="34" charset="0"/>
              </a:rPr>
              <a:t>1105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SLS 3140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ENC 1101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ENC 2135</a:t>
            </a:r>
          </a:p>
        </p:txBody>
      </p:sp>
    </p:spTree>
    <p:extLst>
      <p:ext uri="{BB962C8B-B14F-4D97-AF65-F5344CB8AC3E}">
        <p14:creationId xmlns:p14="http://schemas.microsoft.com/office/powerpoint/2010/main" val="9038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What is a </a:t>
            </a:r>
            <a:r>
              <a:rPr lang="en-US" b="1" dirty="0" smtClean="0">
                <a:latin typeface="Century Gothic" panose="020B0502020202020204" pitchFamily="34" charset="0"/>
              </a:rPr>
              <a:t>pilot</a:t>
            </a:r>
            <a:r>
              <a:rPr lang="en-US" b="1" dirty="0" smtClean="0">
                <a:latin typeface="Century Gothic" panose="020B0502020202020204" pitchFamily="34" charset="0"/>
              </a:rPr>
              <a:t>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Satisfaction survey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Focus groups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Open door policy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Give me feedback!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Questions so far?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Let’s pause…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315" y="2956902"/>
            <a:ext cx="8510954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Campus Resources for 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Academic Success 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in </a:t>
            </a:r>
            <a:r>
              <a:rPr lang="en-US" dirty="0" smtClean="0">
                <a:latin typeface="Century Gothic" panose="020B0502020202020204" pitchFamily="34" charset="0"/>
              </a:rPr>
              <a:t>DEP 3103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Class Tasks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Reading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Tests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Quizzes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My virtual child</a:t>
            </a:r>
            <a:endParaRPr lang="en-US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FREE Tutoring </a:t>
            </a:r>
            <a:r>
              <a:rPr lang="en-US" b="1" dirty="0" smtClean="0">
                <a:latin typeface="Century Gothic" panose="020B0502020202020204" pitchFamily="34" charset="0"/>
              </a:rPr>
              <a:t>@ ACE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By </a:t>
            </a:r>
            <a:r>
              <a:rPr lang="en-US" dirty="0" smtClean="0">
                <a:latin typeface="Century Gothic" panose="020B0502020202020204" pitchFamily="34" charset="0"/>
              </a:rPr>
              <a:t>appointment or walk-in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One-on-one help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Over 50 classes </a:t>
            </a:r>
            <a:r>
              <a:rPr lang="en-US" b="1" u="sng" dirty="0" smtClean="0">
                <a:latin typeface="Century Gothic" panose="020B0502020202020204" pitchFamily="34" charset="0"/>
              </a:rPr>
              <a:t>including DEP 3103</a:t>
            </a:r>
            <a:endParaRPr lang="en-US" b="1" u="sng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Homework space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More quiet than Strozier</a:t>
            </a:r>
          </a:p>
        </p:txBody>
      </p:sp>
    </p:spTree>
    <p:extLst>
      <p:ext uri="{BB962C8B-B14F-4D97-AF65-F5344CB8AC3E}">
        <p14:creationId xmlns:p14="http://schemas.microsoft.com/office/powerpoint/2010/main" val="1816405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ACE Hours &amp; Location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71546"/>
            <a:ext cx="3807069" cy="3477875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Fall 2018 Hours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Mondays-Thursdays 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10am-10pm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Fridays 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10am-5pm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Sundays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5-10pm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089" t="25238" r="62679" b="29365"/>
          <a:stretch/>
        </p:blipFill>
        <p:spPr>
          <a:xfrm>
            <a:off x="4533177" y="2104326"/>
            <a:ext cx="4153623" cy="43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5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8793"/>
            <a:ext cx="8229600" cy="972205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FREE ACE Workshops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68885"/>
          <a:ext cx="8229600" cy="5189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908">
                  <a:extLst>
                    <a:ext uri="{9D8B030D-6E8A-4147-A177-3AD203B41FA5}">
                      <a16:colId xmlns:a16="http://schemas.microsoft.com/office/drawing/2014/main" val="3338227583"/>
                    </a:ext>
                  </a:extLst>
                </a:gridCol>
                <a:gridCol w="1239715">
                  <a:extLst>
                    <a:ext uri="{9D8B030D-6E8A-4147-A177-3AD203B41FA5}">
                      <a16:colId xmlns:a16="http://schemas.microsoft.com/office/drawing/2014/main" val="2466816968"/>
                    </a:ext>
                  </a:extLst>
                </a:gridCol>
                <a:gridCol w="1037492">
                  <a:extLst>
                    <a:ext uri="{9D8B030D-6E8A-4147-A177-3AD203B41FA5}">
                      <a16:colId xmlns:a16="http://schemas.microsoft.com/office/drawing/2014/main" val="213581782"/>
                    </a:ext>
                  </a:extLst>
                </a:gridCol>
                <a:gridCol w="1503485">
                  <a:extLst>
                    <a:ext uri="{9D8B030D-6E8A-4147-A177-3AD203B41FA5}">
                      <a16:colId xmlns:a16="http://schemas.microsoft.com/office/drawing/2014/main" val="549130669"/>
                    </a:ext>
                  </a:extLst>
                </a:gridCol>
              </a:tblGrid>
              <a:tr h="4345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Workshop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Date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Time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Location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931117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How to Get Control of Your Time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Sept. 5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202446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Get Ready for the LSAT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Sept. 6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999287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Get Ready for the GRE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Sept.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11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2176628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Making Notes (not taking them!)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Sept.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13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70704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Get Ready for the GMAT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Sept.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19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8457772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Strategies for Test Preparation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Sept. 20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393543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Mindset: Learn to Learn Anything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Sept. 25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4665993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Get Ready for the LSAT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Oct. 3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856376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Making the Most of Academic Help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Oct. 9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977681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Get Ready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for the GRE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Oct. 10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006430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Writing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a Personal Statement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Oct. 11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989458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How to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Get Control of Your Time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Oct. 23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839286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How to Get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the BEST Letter of </a:t>
                      </a:r>
                      <a:r>
                        <a:rPr lang="en-US" baseline="0" dirty="0" err="1" smtClean="0">
                          <a:latin typeface="Century Gothic" panose="020B0502020202020204" pitchFamily="34" charset="0"/>
                        </a:rPr>
                        <a:t>Recc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Nov.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7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51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3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Other Resources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Instructor, TAs, Advisor, Life Coach, Residence Assistant/Director, Supervisor, Friend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Career Center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University Counseling Center (RENEW)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Student Disability Resource Center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Health and Wellness Center</a:t>
            </a:r>
          </a:p>
          <a:p>
            <a:r>
              <a:rPr lang="en-US" dirty="0" err="1" smtClean="0">
                <a:latin typeface="Century Gothic" panose="020B0502020202020204" pitchFamily="34" charset="0"/>
              </a:rPr>
              <a:t>Nole</a:t>
            </a:r>
            <a:r>
              <a:rPr lang="en-US" dirty="0" smtClean="0">
                <a:latin typeface="Century Gothic" panose="020B0502020202020204" pitchFamily="34" charset="0"/>
              </a:rPr>
              <a:t> Central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Meditation Room (the Globe)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Questions? Thank you!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Samantha Nix | SNix@fsu.edu  | 850-645-4047 | WJB G015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How many semesters of college have you Taken So far?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Open Question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1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When do you know you’re struggling in a class?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Open Question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5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Why the “Proactive Referral and Engagement” Program?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6053"/>
            <a:ext cx="8229600" cy="3700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latin typeface="Century Gothic" panose="020B0502020202020204" pitchFamily="34" charset="0"/>
              </a:rPr>
              <a:t>“the first time I took a circuits exam […] I’m like, ‘</a:t>
            </a:r>
            <a:r>
              <a:rPr lang="en-US" i="1" dirty="0" err="1" smtClean="0">
                <a:latin typeface="Century Gothic" panose="020B0502020202020204" pitchFamily="34" charset="0"/>
              </a:rPr>
              <a:t>Oooh</a:t>
            </a:r>
            <a:r>
              <a:rPr lang="en-US" i="1" dirty="0" smtClean="0">
                <a:latin typeface="Century Gothic" panose="020B0502020202020204" pitchFamily="34" charset="0"/>
              </a:rPr>
              <a:t>, this isn’t that bad,’ and I get it back and it was like a 36 [out of 100].”</a:t>
            </a:r>
          </a:p>
          <a:p>
            <a:pPr marL="0" indent="0">
              <a:buNone/>
            </a:pPr>
            <a:endParaRPr lang="en-US" i="1" dirty="0">
              <a:latin typeface="Century Gothic" panose="020B0502020202020204" pitchFamily="34" charset="0"/>
            </a:endParaRPr>
          </a:p>
          <a:p>
            <a:pPr algn="r">
              <a:buFontTx/>
              <a:buChar char="-"/>
            </a:pPr>
            <a:r>
              <a:rPr lang="en-US" sz="2400" dirty="0" smtClean="0">
                <a:latin typeface="Century Gothic" panose="020B0502020202020204" pitchFamily="34" charset="0"/>
              </a:rPr>
              <a:t>Participant, Dr. Nix’s dissertation (unpublished)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Why this program?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2233485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“the first time I took a circuits exam […] I’m like, ‘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Oooh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, this isn’t that bad,’ and I get it back and it was like a 36 [out of 100].”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398845"/>
            <a:ext cx="8229600" cy="2233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latin typeface="Century Gothic" panose="020B0502020202020204" pitchFamily="34" charset="0"/>
              </a:rPr>
              <a:t>After the drop deadline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Only 2 tests in the entire course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This student was </a:t>
            </a:r>
            <a:r>
              <a:rPr lang="en-US" u="sng" dirty="0" smtClean="0">
                <a:latin typeface="Century Gothic" panose="020B0502020202020204" pitchFamily="34" charset="0"/>
              </a:rPr>
              <a:t>blindsided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Why this program?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We may not know what we need until we need it.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Sometimes instructors don’t know all of the resources.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It can be helpful to make one more connection on campus.</a:t>
            </a:r>
          </a:p>
        </p:txBody>
      </p:sp>
    </p:spTree>
    <p:extLst>
      <p:ext uri="{BB962C8B-B14F-4D97-AF65-F5344CB8AC3E}">
        <p14:creationId xmlns:p14="http://schemas.microsoft.com/office/powerpoint/2010/main" val="30018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How does it work?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903597"/>
              </p:ext>
            </p:extLst>
          </p:nvPr>
        </p:nvGraphicFramePr>
        <p:xfrm>
          <a:off x="457200" y="2347913"/>
          <a:ext cx="8229600" cy="369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3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What are instructors telling Dr. Nix?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404470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Class attendance</a:t>
            </a:r>
          </a:p>
          <a:p>
            <a:r>
              <a:rPr lang="en-US" dirty="0">
                <a:latin typeface="Century Gothic" panose="020B0502020202020204" pitchFamily="34" charset="0"/>
              </a:rPr>
              <a:t>Class participation</a:t>
            </a:r>
          </a:p>
          <a:p>
            <a:r>
              <a:rPr lang="en-US" dirty="0">
                <a:latin typeface="Century Gothic" panose="020B0502020202020204" pitchFamily="34" charset="0"/>
              </a:rPr>
              <a:t>Concerns about motivation (explain)</a:t>
            </a:r>
          </a:p>
          <a:p>
            <a:r>
              <a:rPr lang="en-US" dirty="0">
                <a:latin typeface="Century Gothic" panose="020B0502020202020204" pitchFamily="34" charset="0"/>
              </a:rPr>
              <a:t>Disruptive/Concerning behavior (explain)</a:t>
            </a:r>
          </a:p>
          <a:p>
            <a:r>
              <a:rPr lang="en-US" dirty="0">
                <a:latin typeface="Century Gothic" panose="020B0502020202020204" pitchFamily="34" charset="0"/>
              </a:rPr>
              <a:t>Financial concerns</a:t>
            </a:r>
          </a:p>
          <a:p>
            <a:r>
              <a:rPr lang="en-US" dirty="0">
                <a:latin typeface="Century Gothic" panose="020B0502020202020204" pitchFamily="34" charset="0"/>
              </a:rPr>
              <a:t>Missing/late assignments</a:t>
            </a:r>
          </a:p>
          <a:p>
            <a:r>
              <a:rPr lang="en-US" dirty="0">
                <a:latin typeface="Century Gothic" panose="020B0502020202020204" pitchFamily="34" charset="0"/>
              </a:rPr>
              <a:t>Needs assistance building...                        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writing skills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quantitative skills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study </a:t>
            </a:r>
            <a:r>
              <a:rPr lang="en-US" dirty="0">
                <a:latin typeface="Century Gothic" panose="020B0502020202020204" pitchFamily="34" charset="0"/>
              </a:rPr>
              <a:t>skills</a:t>
            </a:r>
          </a:p>
          <a:p>
            <a:r>
              <a:rPr lang="en-US" dirty="0">
                <a:latin typeface="Century Gothic" panose="020B0502020202020204" pitchFamily="34" charset="0"/>
              </a:rPr>
              <a:t>Poor assignment/test grade</a:t>
            </a:r>
          </a:p>
          <a:p>
            <a:r>
              <a:rPr lang="en-US" dirty="0">
                <a:latin typeface="Century Gothic" panose="020B0502020202020204" pitchFamily="34" charset="0"/>
              </a:rPr>
              <a:t>Other (explain</a:t>
            </a:r>
            <a:r>
              <a:rPr lang="en-US" dirty="0" smtClean="0">
                <a:latin typeface="Century Gothic" panose="020B0502020202020204" pitchFamily="34" charset="0"/>
              </a:rPr>
              <a:t>)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What is a technology pilot?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You’re a part of FSU history!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Pilots = making mistakes and learning from them</a:t>
            </a:r>
          </a:p>
          <a:p>
            <a:r>
              <a:rPr lang="en-US" dirty="0">
                <a:latin typeface="Century Gothic" panose="020B0502020202020204" pitchFamily="34" charset="0"/>
              </a:rPr>
              <a:t>3</a:t>
            </a:r>
            <a:r>
              <a:rPr lang="en-US" dirty="0" smtClean="0">
                <a:latin typeface="Century Gothic" panose="020B0502020202020204" pitchFamily="34" charset="0"/>
              </a:rPr>
              <a:t> classes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GEA 1000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PHI 2630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PSY 2012</a:t>
            </a:r>
          </a:p>
        </p:txBody>
      </p:sp>
    </p:spTree>
    <p:extLst>
      <p:ext uri="{BB962C8B-B14F-4D97-AF65-F5344CB8AC3E}">
        <p14:creationId xmlns:p14="http://schemas.microsoft.com/office/powerpoint/2010/main" val="3570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rnet_StandardDef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319</TotalTime>
  <Words>620</Words>
  <Application>Microsoft Office PowerPoint</Application>
  <PresentationFormat>On-screen Show (4:3)</PresentationFormat>
  <Paragraphs>154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Garnet_StandardDef</vt:lpstr>
      <vt:lpstr>Proactive Referral &amp; Engagement Program</vt:lpstr>
      <vt:lpstr>How many semesters of college have you Taken So far?</vt:lpstr>
      <vt:lpstr>When do you know you’re struggling in a class?</vt:lpstr>
      <vt:lpstr>Why the “Proactive Referral and Engagement” Program?</vt:lpstr>
      <vt:lpstr>Why this program?</vt:lpstr>
      <vt:lpstr>Why this program?</vt:lpstr>
      <vt:lpstr>How does it work?</vt:lpstr>
      <vt:lpstr>What are instructors telling Dr. Nix?</vt:lpstr>
      <vt:lpstr>What is a technology pilot?</vt:lpstr>
      <vt:lpstr>What is a pilot?</vt:lpstr>
      <vt:lpstr>What is a pilot?</vt:lpstr>
      <vt:lpstr>Questions so far?</vt:lpstr>
      <vt:lpstr>Campus Resources for  Academic Success  in DEP 3103</vt:lpstr>
      <vt:lpstr>Class Tasks</vt:lpstr>
      <vt:lpstr>FREE Tutoring @ ACE</vt:lpstr>
      <vt:lpstr>ACE Hours &amp; Location</vt:lpstr>
      <vt:lpstr>FREE ACE Workshops</vt:lpstr>
      <vt:lpstr>Other Resources</vt:lpstr>
      <vt:lpstr>Questions?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Alert Program</dc:title>
  <dc:creator>Samantha Samantha</dc:creator>
  <cp:lastModifiedBy>Samantha Renee Nix</cp:lastModifiedBy>
  <cp:revision>30</cp:revision>
  <dcterms:created xsi:type="dcterms:W3CDTF">2018-04-03T19:16:05Z</dcterms:created>
  <dcterms:modified xsi:type="dcterms:W3CDTF">2018-08-31T13:35:42Z</dcterms:modified>
</cp:coreProperties>
</file>