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72" r:id="rId3"/>
    <p:sldId id="264" r:id="rId4"/>
    <p:sldId id="263" r:id="rId5"/>
    <p:sldId id="273" r:id="rId6"/>
    <p:sldId id="258" r:id="rId7"/>
    <p:sldId id="271" r:id="rId8"/>
    <p:sldId id="270" r:id="rId9"/>
    <p:sldId id="268" r:id="rId10"/>
    <p:sldId id="269" r:id="rId11"/>
    <p:sldId id="265" r:id="rId12"/>
    <p:sldId id="259" r:id="rId13"/>
    <p:sldId id="260" r:id="rId14"/>
    <p:sldId id="262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3E"/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1" autoAdjust="0"/>
  </p:normalViewPr>
  <p:slideViewPr>
    <p:cSldViewPr snapToGrid="0" snapToObjects="1"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62115-4CFC-4868-AAF2-12A6B37315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4B4F7-8DAF-4647-BD60-AAE1367E69F5}">
      <dgm:prSet phldrT="[Text]"/>
      <dgm:spPr/>
      <dgm:t>
        <a:bodyPr/>
        <a:lstStyle/>
        <a:p>
          <a:r>
            <a:rPr lang="en-US" b="1" dirty="0">
              <a:solidFill>
                <a:srgbClr val="782F3E"/>
              </a:solidFill>
              <a:latin typeface="+mj-lt"/>
            </a:rPr>
            <a:t>Applications</a:t>
          </a:r>
        </a:p>
      </dgm:t>
    </dgm:pt>
    <dgm:pt modelId="{F40F2F99-D4A2-4D48-8B4E-20218F68D94E}" type="parTrans" cxnId="{37A1BAB7-F599-446B-8CDF-63200A0EAED9}">
      <dgm:prSet/>
      <dgm:spPr/>
      <dgm:t>
        <a:bodyPr/>
        <a:lstStyle/>
        <a:p>
          <a:endParaRPr lang="en-US">
            <a:solidFill>
              <a:srgbClr val="782F3E"/>
            </a:solidFill>
          </a:endParaRPr>
        </a:p>
      </dgm:t>
    </dgm:pt>
    <dgm:pt modelId="{50461263-50E6-4324-9E83-195DD5FA6ED6}" type="sibTrans" cxnId="{37A1BAB7-F599-446B-8CDF-63200A0EAED9}">
      <dgm:prSet/>
      <dgm:spPr/>
      <dgm:t>
        <a:bodyPr/>
        <a:lstStyle/>
        <a:p>
          <a:endParaRPr lang="en-US">
            <a:solidFill>
              <a:srgbClr val="782F3E"/>
            </a:solidFill>
          </a:endParaRPr>
        </a:p>
      </dgm:t>
    </dgm:pt>
    <dgm:pt modelId="{D84C143F-3C5C-435C-ABBD-A4904290AD8D}">
      <dgm:prSet phldrT="[Text]"/>
      <dgm:spPr/>
      <dgm:t>
        <a:bodyPr/>
        <a:lstStyle/>
        <a:p>
          <a:r>
            <a:rPr lang="en-US" b="1" dirty="0">
              <a:solidFill>
                <a:srgbClr val="782F3E"/>
              </a:solidFill>
              <a:latin typeface="+mj-lt"/>
            </a:rPr>
            <a:t>Course Registration</a:t>
          </a:r>
          <a:r>
            <a:rPr lang="en-US" dirty="0">
              <a:solidFill>
                <a:srgbClr val="782F3E"/>
              </a:solidFill>
            </a:rPr>
            <a:t>	</a:t>
          </a:r>
        </a:p>
      </dgm:t>
    </dgm:pt>
    <dgm:pt modelId="{8A7D0F4C-8BF0-4036-86E1-46B582BB1308}" type="parTrans" cxnId="{E2E78452-5BD8-48B5-A736-9E976D9BB096}">
      <dgm:prSet/>
      <dgm:spPr/>
      <dgm:t>
        <a:bodyPr/>
        <a:lstStyle/>
        <a:p>
          <a:endParaRPr lang="en-US">
            <a:solidFill>
              <a:srgbClr val="782F3E"/>
            </a:solidFill>
          </a:endParaRPr>
        </a:p>
      </dgm:t>
    </dgm:pt>
    <dgm:pt modelId="{687FCE46-120D-4255-9CC7-6237C77E573F}" type="sibTrans" cxnId="{E2E78452-5BD8-48B5-A736-9E976D9BB096}">
      <dgm:prSet/>
      <dgm:spPr/>
      <dgm:t>
        <a:bodyPr/>
        <a:lstStyle/>
        <a:p>
          <a:endParaRPr lang="en-US">
            <a:solidFill>
              <a:srgbClr val="782F3E"/>
            </a:solidFill>
          </a:endParaRPr>
        </a:p>
      </dgm:t>
    </dgm:pt>
    <dgm:pt modelId="{26B78262-4A32-47B8-912D-E29E9E4BA8C0}">
      <dgm:prSet phldrT="[Text]"/>
      <dgm:spPr/>
      <dgm:t>
        <a:bodyPr/>
        <a:lstStyle/>
        <a:p>
          <a:r>
            <a:rPr lang="en-US" b="1" dirty="0">
              <a:solidFill>
                <a:srgbClr val="782F3E"/>
              </a:solidFill>
              <a:latin typeface="+mj-lt"/>
            </a:rPr>
            <a:t>Academic Support</a:t>
          </a:r>
        </a:p>
      </dgm:t>
    </dgm:pt>
    <dgm:pt modelId="{E9525AC7-C023-4862-BA89-C5B6C0FCB5DE}" type="parTrans" cxnId="{59752FC9-C5CB-46DA-B7BC-08B563CD9893}">
      <dgm:prSet/>
      <dgm:spPr/>
      <dgm:t>
        <a:bodyPr/>
        <a:lstStyle/>
        <a:p>
          <a:endParaRPr lang="en-US">
            <a:solidFill>
              <a:srgbClr val="782F3E"/>
            </a:solidFill>
          </a:endParaRPr>
        </a:p>
      </dgm:t>
    </dgm:pt>
    <dgm:pt modelId="{59BC523A-510B-476C-BD69-9DBFFE128B97}" type="sibTrans" cxnId="{59752FC9-C5CB-46DA-B7BC-08B563CD9893}">
      <dgm:prSet/>
      <dgm:spPr/>
      <dgm:t>
        <a:bodyPr/>
        <a:lstStyle/>
        <a:p>
          <a:endParaRPr lang="en-US">
            <a:solidFill>
              <a:srgbClr val="782F3E"/>
            </a:solidFill>
          </a:endParaRPr>
        </a:p>
      </dgm:t>
    </dgm:pt>
    <dgm:pt modelId="{5315B1A2-885A-48D8-B4F1-54FC69C37093}">
      <dgm:prSet/>
      <dgm:spPr/>
      <dgm:t>
        <a:bodyPr/>
        <a:lstStyle/>
        <a:p>
          <a:r>
            <a:rPr lang="en-US" b="1" dirty="0">
              <a:solidFill>
                <a:srgbClr val="782F3E"/>
              </a:solidFill>
              <a:latin typeface="+mj-lt"/>
            </a:rPr>
            <a:t>Academic Advising</a:t>
          </a:r>
          <a:r>
            <a:rPr lang="en-US" dirty="0">
              <a:solidFill>
                <a:srgbClr val="782F3E"/>
              </a:solidFill>
            </a:rPr>
            <a:t>	</a:t>
          </a:r>
        </a:p>
      </dgm:t>
    </dgm:pt>
    <dgm:pt modelId="{FB1A3211-8081-445E-873D-5DF1C68BECFA}" type="parTrans" cxnId="{4BB95605-A4E0-44C2-B002-F99707AF5254}">
      <dgm:prSet/>
      <dgm:spPr/>
      <dgm:t>
        <a:bodyPr/>
        <a:lstStyle/>
        <a:p>
          <a:endParaRPr lang="en-US">
            <a:solidFill>
              <a:srgbClr val="782F3E"/>
            </a:solidFill>
          </a:endParaRPr>
        </a:p>
      </dgm:t>
    </dgm:pt>
    <dgm:pt modelId="{BF06CC4D-18CF-4A43-B2D8-16AFB3C0098E}" type="sibTrans" cxnId="{4BB95605-A4E0-44C2-B002-F99707AF5254}">
      <dgm:prSet/>
      <dgm:spPr/>
      <dgm:t>
        <a:bodyPr/>
        <a:lstStyle/>
        <a:p>
          <a:endParaRPr lang="en-US">
            <a:solidFill>
              <a:srgbClr val="782F3E"/>
            </a:solidFill>
          </a:endParaRPr>
        </a:p>
      </dgm:t>
    </dgm:pt>
    <dgm:pt modelId="{A32B19BC-FC39-4BCF-B6FA-C79FEE8B97DE}" type="pres">
      <dgm:prSet presAssocID="{49362115-4CFC-4868-AAF2-12A6B37315F6}" presName="linear" presStyleCnt="0">
        <dgm:presLayoutVars>
          <dgm:dir/>
          <dgm:animLvl val="lvl"/>
          <dgm:resizeHandles val="exact"/>
        </dgm:presLayoutVars>
      </dgm:prSet>
      <dgm:spPr/>
    </dgm:pt>
    <dgm:pt modelId="{8B077332-AA07-4690-9459-586C4D37C517}" type="pres">
      <dgm:prSet presAssocID="{5DE4B4F7-8DAF-4647-BD60-AAE1367E69F5}" presName="parentLin" presStyleCnt="0"/>
      <dgm:spPr/>
    </dgm:pt>
    <dgm:pt modelId="{0E51420D-4E02-47D2-9467-E46719A71F87}" type="pres">
      <dgm:prSet presAssocID="{5DE4B4F7-8DAF-4647-BD60-AAE1367E69F5}" presName="parentLeftMargin" presStyleLbl="node1" presStyleIdx="0" presStyleCnt="4"/>
      <dgm:spPr/>
    </dgm:pt>
    <dgm:pt modelId="{452B0DC9-7E96-441B-A007-DA980E015101}" type="pres">
      <dgm:prSet presAssocID="{5DE4B4F7-8DAF-4647-BD60-AAE1367E69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9457D1-6010-4A8D-9A0E-F9A8A791AEFD}" type="pres">
      <dgm:prSet presAssocID="{5DE4B4F7-8DAF-4647-BD60-AAE1367E69F5}" presName="negativeSpace" presStyleCnt="0"/>
      <dgm:spPr/>
    </dgm:pt>
    <dgm:pt modelId="{AC1AEEC1-95FC-469D-B512-5B8355276A6D}" type="pres">
      <dgm:prSet presAssocID="{5DE4B4F7-8DAF-4647-BD60-AAE1367E69F5}" presName="childText" presStyleLbl="conFgAcc1" presStyleIdx="0" presStyleCnt="4">
        <dgm:presLayoutVars>
          <dgm:bulletEnabled val="1"/>
        </dgm:presLayoutVars>
      </dgm:prSet>
      <dgm:spPr/>
    </dgm:pt>
    <dgm:pt modelId="{2BBCF16B-18BF-4890-A2A0-155202A6CD5E}" type="pres">
      <dgm:prSet presAssocID="{50461263-50E6-4324-9E83-195DD5FA6ED6}" presName="spaceBetweenRectangles" presStyleCnt="0"/>
      <dgm:spPr/>
    </dgm:pt>
    <dgm:pt modelId="{A23712AD-C9EC-42C8-BDC8-E076B08E098C}" type="pres">
      <dgm:prSet presAssocID="{5315B1A2-885A-48D8-B4F1-54FC69C37093}" presName="parentLin" presStyleCnt="0"/>
      <dgm:spPr/>
    </dgm:pt>
    <dgm:pt modelId="{64734EF9-FCC4-4431-AAD2-D6109EBC499A}" type="pres">
      <dgm:prSet presAssocID="{5315B1A2-885A-48D8-B4F1-54FC69C37093}" presName="parentLeftMargin" presStyleLbl="node1" presStyleIdx="0" presStyleCnt="4"/>
      <dgm:spPr/>
    </dgm:pt>
    <dgm:pt modelId="{28FB80C0-7781-4BCD-92E4-3ECC64361C97}" type="pres">
      <dgm:prSet presAssocID="{5315B1A2-885A-48D8-B4F1-54FC69C370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0240C3-7E2A-4BBF-B012-0FA69A1DB28F}" type="pres">
      <dgm:prSet presAssocID="{5315B1A2-885A-48D8-B4F1-54FC69C37093}" presName="negativeSpace" presStyleCnt="0"/>
      <dgm:spPr/>
    </dgm:pt>
    <dgm:pt modelId="{F7DB6E25-32A4-4A8C-8272-57D3D4B780F2}" type="pres">
      <dgm:prSet presAssocID="{5315B1A2-885A-48D8-B4F1-54FC69C37093}" presName="childText" presStyleLbl="conFgAcc1" presStyleIdx="1" presStyleCnt="4">
        <dgm:presLayoutVars>
          <dgm:bulletEnabled val="1"/>
        </dgm:presLayoutVars>
      </dgm:prSet>
      <dgm:spPr/>
    </dgm:pt>
    <dgm:pt modelId="{62AB4724-C8FD-4AC1-B7EF-4D4E3583319D}" type="pres">
      <dgm:prSet presAssocID="{BF06CC4D-18CF-4A43-B2D8-16AFB3C0098E}" presName="spaceBetweenRectangles" presStyleCnt="0"/>
      <dgm:spPr/>
    </dgm:pt>
    <dgm:pt modelId="{1345E2D3-D7C1-4954-A5F7-2D390F5C2D78}" type="pres">
      <dgm:prSet presAssocID="{D84C143F-3C5C-435C-ABBD-A4904290AD8D}" presName="parentLin" presStyleCnt="0"/>
      <dgm:spPr/>
    </dgm:pt>
    <dgm:pt modelId="{B2997A73-1D32-4949-9E25-DBCB9C65AF60}" type="pres">
      <dgm:prSet presAssocID="{D84C143F-3C5C-435C-ABBD-A4904290AD8D}" presName="parentLeftMargin" presStyleLbl="node1" presStyleIdx="1" presStyleCnt="4"/>
      <dgm:spPr/>
    </dgm:pt>
    <dgm:pt modelId="{6FF75D21-ADE5-4F3F-9CE6-0051AD518C8D}" type="pres">
      <dgm:prSet presAssocID="{D84C143F-3C5C-435C-ABBD-A4904290AD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6A3321-6609-44E8-BFE0-21ACC60EE11D}" type="pres">
      <dgm:prSet presAssocID="{D84C143F-3C5C-435C-ABBD-A4904290AD8D}" presName="negativeSpace" presStyleCnt="0"/>
      <dgm:spPr/>
    </dgm:pt>
    <dgm:pt modelId="{B8154449-6778-4ED1-8EAD-20D58C808B14}" type="pres">
      <dgm:prSet presAssocID="{D84C143F-3C5C-435C-ABBD-A4904290AD8D}" presName="childText" presStyleLbl="conFgAcc1" presStyleIdx="2" presStyleCnt="4">
        <dgm:presLayoutVars>
          <dgm:bulletEnabled val="1"/>
        </dgm:presLayoutVars>
      </dgm:prSet>
      <dgm:spPr/>
    </dgm:pt>
    <dgm:pt modelId="{9DE5D3A2-D124-4069-96E4-FDF9DDC885C8}" type="pres">
      <dgm:prSet presAssocID="{687FCE46-120D-4255-9CC7-6237C77E573F}" presName="spaceBetweenRectangles" presStyleCnt="0"/>
      <dgm:spPr/>
    </dgm:pt>
    <dgm:pt modelId="{2422EF96-DBBF-401C-A036-3EAFE1E795B0}" type="pres">
      <dgm:prSet presAssocID="{26B78262-4A32-47B8-912D-E29E9E4BA8C0}" presName="parentLin" presStyleCnt="0"/>
      <dgm:spPr/>
    </dgm:pt>
    <dgm:pt modelId="{09D5C499-312D-4230-B8C4-2B39CB962A30}" type="pres">
      <dgm:prSet presAssocID="{26B78262-4A32-47B8-912D-E29E9E4BA8C0}" presName="parentLeftMargin" presStyleLbl="node1" presStyleIdx="2" presStyleCnt="4"/>
      <dgm:spPr/>
    </dgm:pt>
    <dgm:pt modelId="{AC662B47-CDCC-473A-A9CD-7F0AA2B028F8}" type="pres">
      <dgm:prSet presAssocID="{26B78262-4A32-47B8-912D-E29E9E4BA8C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A4BB52D-A67E-4D1A-A133-658179327594}" type="pres">
      <dgm:prSet presAssocID="{26B78262-4A32-47B8-912D-E29E9E4BA8C0}" presName="negativeSpace" presStyleCnt="0"/>
      <dgm:spPr/>
    </dgm:pt>
    <dgm:pt modelId="{7E21E64C-2015-42BD-BBAC-2FBB1E722A96}" type="pres">
      <dgm:prSet presAssocID="{26B78262-4A32-47B8-912D-E29E9E4BA8C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B95605-A4E0-44C2-B002-F99707AF5254}" srcId="{49362115-4CFC-4868-AAF2-12A6B37315F6}" destId="{5315B1A2-885A-48D8-B4F1-54FC69C37093}" srcOrd="1" destOrd="0" parTransId="{FB1A3211-8081-445E-873D-5DF1C68BECFA}" sibTransId="{BF06CC4D-18CF-4A43-B2D8-16AFB3C0098E}"/>
    <dgm:cxn modelId="{08689638-4706-41A3-B955-F212B0BFFE92}" type="presOf" srcId="{5315B1A2-885A-48D8-B4F1-54FC69C37093}" destId="{28FB80C0-7781-4BCD-92E4-3ECC64361C97}" srcOrd="1" destOrd="0" presId="urn:microsoft.com/office/officeart/2005/8/layout/list1"/>
    <dgm:cxn modelId="{748E0348-CE36-4AD3-AD3C-C521FD015C8C}" type="presOf" srcId="{5DE4B4F7-8DAF-4647-BD60-AAE1367E69F5}" destId="{0E51420D-4E02-47D2-9467-E46719A71F87}" srcOrd="0" destOrd="0" presId="urn:microsoft.com/office/officeart/2005/8/layout/list1"/>
    <dgm:cxn modelId="{5ABC514C-AC18-4890-9766-1AF8391AB6C2}" type="presOf" srcId="{49362115-4CFC-4868-AAF2-12A6B37315F6}" destId="{A32B19BC-FC39-4BCF-B6FA-C79FEE8B97DE}" srcOrd="0" destOrd="0" presId="urn:microsoft.com/office/officeart/2005/8/layout/list1"/>
    <dgm:cxn modelId="{E2E78452-5BD8-48B5-A736-9E976D9BB096}" srcId="{49362115-4CFC-4868-AAF2-12A6B37315F6}" destId="{D84C143F-3C5C-435C-ABBD-A4904290AD8D}" srcOrd="2" destOrd="0" parTransId="{8A7D0F4C-8BF0-4036-86E1-46B582BB1308}" sibTransId="{687FCE46-120D-4255-9CC7-6237C77E573F}"/>
    <dgm:cxn modelId="{C634D188-3F01-4445-B728-FEC963CB716B}" type="presOf" srcId="{5315B1A2-885A-48D8-B4F1-54FC69C37093}" destId="{64734EF9-FCC4-4431-AAD2-D6109EBC499A}" srcOrd="0" destOrd="0" presId="urn:microsoft.com/office/officeart/2005/8/layout/list1"/>
    <dgm:cxn modelId="{730D058A-64E8-48B2-9084-3313828ED1E0}" type="presOf" srcId="{26B78262-4A32-47B8-912D-E29E9E4BA8C0}" destId="{09D5C499-312D-4230-B8C4-2B39CB962A30}" srcOrd="0" destOrd="0" presId="urn:microsoft.com/office/officeart/2005/8/layout/list1"/>
    <dgm:cxn modelId="{522FE495-E908-4164-9D43-5C599ECACE5A}" type="presOf" srcId="{26B78262-4A32-47B8-912D-E29E9E4BA8C0}" destId="{AC662B47-CDCC-473A-A9CD-7F0AA2B028F8}" srcOrd="1" destOrd="0" presId="urn:microsoft.com/office/officeart/2005/8/layout/list1"/>
    <dgm:cxn modelId="{751B52A4-07BE-4426-AA35-0E04D6655AB5}" type="presOf" srcId="{5DE4B4F7-8DAF-4647-BD60-AAE1367E69F5}" destId="{452B0DC9-7E96-441B-A007-DA980E015101}" srcOrd="1" destOrd="0" presId="urn:microsoft.com/office/officeart/2005/8/layout/list1"/>
    <dgm:cxn modelId="{37A1BAB7-F599-446B-8CDF-63200A0EAED9}" srcId="{49362115-4CFC-4868-AAF2-12A6B37315F6}" destId="{5DE4B4F7-8DAF-4647-BD60-AAE1367E69F5}" srcOrd="0" destOrd="0" parTransId="{F40F2F99-D4A2-4D48-8B4E-20218F68D94E}" sibTransId="{50461263-50E6-4324-9E83-195DD5FA6ED6}"/>
    <dgm:cxn modelId="{CCF99CBD-1666-4B59-992A-7E668C2A26D5}" type="presOf" srcId="{D84C143F-3C5C-435C-ABBD-A4904290AD8D}" destId="{B2997A73-1D32-4949-9E25-DBCB9C65AF60}" srcOrd="0" destOrd="0" presId="urn:microsoft.com/office/officeart/2005/8/layout/list1"/>
    <dgm:cxn modelId="{59752FC9-C5CB-46DA-B7BC-08B563CD9893}" srcId="{49362115-4CFC-4868-AAF2-12A6B37315F6}" destId="{26B78262-4A32-47B8-912D-E29E9E4BA8C0}" srcOrd="3" destOrd="0" parTransId="{E9525AC7-C023-4862-BA89-C5B6C0FCB5DE}" sibTransId="{59BC523A-510B-476C-BD69-9DBFFE128B97}"/>
    <dgm:cxn modelId="{7CDEA1FA-884B-408E-83BD-1754DB80550B}" type="presOf" srcId="{D84C143F-3C5C-435C-ABBD-A4904290AD8D}" destId="{6FF75D21-ADE5-4F3F-9CE6-0051AD518C8D}" srcOrd="1" destOrd="0" presId="urn:microsoft.com/office/officeart/2005/8/layout/list1"/>
    <dgm:cxn modelId="{FD595265-0FC2-4EE7-B647-FC0782326C2C}" type="presParOf" srcId="{A32B19BC-FC39-4BCF-B6FA-C79FEE8B97DE}" destId="{8B077332-AA07-4690-9459-586C4D37C517}" srcOrd="0" destOrd="0" presId="urn:microsoft.com/office/officeart/2005/8/layout/list1"/>
    <dgm:cxn modelId="{631A71B3-FB36-4002-B660-2AEEBDADE9D0}" type="presParOf" srcId="{8B077332-AA07-4690-9459-586C4D37C517}" destId="{0E51420D-4E02-47D2-9467-E46719A71F87}" srcOrd="0" destOrd="0" presId="urn:microsoft.com/office/officeart/2005/8/layout/list1"/>
    <dgm:cxn modelId="{51486590-045D-4D44-B371-B89FD829FC5A}" type="presParOf" srcId="{8B077332-AA07-4690-9459-586C4D37C517}" destId="{452B0DC9-7E96-441B-A007-DA980E015101}" srcOrd="1" destOrd="0" presId="urn:microsoft.com/office/officeart/2005/8/layout/list1"/>
    <dgm:cxn modelId="{648EBCF4-04C1-4B92-AF4C-3DD557C50CFF}" type="presParOf" srcId="{A32B19BC-FC39-4BCF-B6FA-C79FEE8B97DE}" destId="{F29457D1-6010-4A8D-9A0E-F9A8A791AEFD}" srcOrd="1" destOrd="0" presId="urn:microsoft.com/office/officeart/2005/8/layout/list1"/>
    <dgm:cxn modelId="{5BD8CDDF-3F87-4F14-B913-14A2A770F341}" type="presParOf" srcId="{A32B19BC-FC39-4BCF-B6FA-C79FEE8B97DE}" destId="{AC1AEEC1-95FC-469D-B512-5B8355276A6D}" srcOrd="2" destOrd="0" presId="urn:microsoft.com/office/officeart/2005/8/layout/list1"/>
    <dgm:cxn modelId="{0DD0E446-92DC-4779-B932-AD963E8FFAC3}" type="presParOf" srcId="{A32B19BC-FC39-4BCF-B6FA-C79FEE8B97DE}" destId="{2BBCF16B-18BF-4890-A2A0-155202A6CD5E}" srcOrd="3" destOrd="0" presId="urn:microsoft.com/office/officeart/2005/8/layout/list1"/>
    <dgm:cxn modelId="{5E0273BC-C07D-48BE-9E93-11B0ECC31F3F}" type="presParOf" srcId="{A32B19BC-FC39-4BCF-B6FA-C79FEE8B97DE}" destId="{A23712AD-C9EC-42C8-BDC8-E076B08E098C}" srcOrd="4" destOrd="0" presId="urn:microsoft.com/office/officeart/2005/8/layout/list1"/>
    <dgm:cxn modelId="{200CE7F1-2CCD-4322-9FC1-E792AC281A71}" type="presParOf" srcId="{A23712AD-C9EC-42C8-BDC8-E076B08E098C}" destId="{64734EF9-FCC4-4431-AAD2-D6109EBC499A}" srcOrd="0" destOrd="0" presId="urn:microsoft.com/office/officeart/2005/8/layout/list1"/>
    <dgm:cxn modelId="{F22F70D4-B1FF-4B20-A0D0-3E7F7348108C}" type="presParOf" srcId="{A23712AD-C9EC-42C8-BDC8-E076B08E098C}" destId="{28FB80C0-7781-4BCD-92E4-3ECC64361C97}" srcOrd="1" destOrd="0" presId="urn:microsoft.com/office/officeart/2005/8/layout/list1"/>
    <dgm:cxn modelId="{7FEAD097-DAF2-4FFA-BDDF-CD32881D60E6}" type="presParOf" srcId="{A32B19BC-FC39-4BCF-B6FA-C79FEE8B97DE}" destId="{2D0240C3-7E2A-4BBF-B012-0FA69A1DB28F}" srcOrd="5" destOrd="0" presId="urn:microsoft.com/office/officeart/2005/8/layout/list1"/>
    <dgm:cxn modelId="{1C1803E1-E32B-402A-B2F4-CB79F428B0EA}" type="presParOf" srcId="{A32B19BC-FC39-4BCF-B6FA-C79FEE8B97DE}" destId="{F7DB6E25-32A4-4A8C-8272-57D3D4B780F2}" srcOrd="6" destOrd="0" presId="urn:microsoft.com/office/officeart/2005/8/layout/list1"/>
    <dgm:cxn modelId="{9E69039D-308C-47A0-BCCE-782E8E3BB0FD}" type="presParOf" srcId="{A32B19BC-FC39-4BCF-B6FA-C79FEE8B97DE}" destId="{62AB4724-C8FD-4AC1-B7EF-4D4E3583319D}" srcOrd="7" destOrd="0" presId="urn:microsoft.com/office/officeart/2005/8/layout/list1"/>
    <dgm:cxn modelId="{EC9DC4A5-162E-4C97-A3A0-EA82BB29EFF0}" type="presParOf" srcId="{A32B19BC-FC39-4BCF-B6FA-C79FEE8B97DE}" destId="{1345E2D3-D7C1-4954-A5F7-2D390F5C2D78}" srcOrd="8" destOrd="0" presId="urn:microsoft.com/office/officeart/2005/8/layout/list1"/>
    <dgm:cxn modelId="{E0F67D05-7A44-4C47-B126-9AFC080B23DB}" type="presParOf" srcId="{1345E2D3-D7C1-4954-A5F7-2D390F5C2D78}" destId="{B2997A73-1D32-4949-9E25-DBCB9C65AF60}" srcOrd="0" destOrd="0" presId="urn:microsoft.com/office/officeart/2005/8/layout/list1"/>
    <dgm:cxn modelId="{E0929561-9F27-4D79-B3C1-B63E577607B5}" type="presParOf" srcId="{1345E2D3-D7C1-4954-A5F7-2D390F5C2D78}" destId="{6FF75D21-ADE5-4F3F-9CE6-0051AD518C8D}" srcOrd="1" destOrd="0" presId="urn:microsoft.com/office/officeart/2005/8/layout/list1"/>
    <dgm:cxn modelId="{C2C8550C-7026-4F0E-ACFE-C0EB244ECA79}" type="presParOf" srcId="{A32B19BC-FC39-4BCF-B6FA-C79FEE8B97DE}" destId="{4C6A3321-6609-44E8-BFE0-21ACC60EE11D}" srcOrd="9" destOrd="0" presId="urn:microsoft.com/office/officeart/2005/8/layout/list1"/>
    <dgm:cxn modelId="{C29DC902-95C8-467A-B065-DF717CE0A2C4}" type="presParOf" srcId="{A32B19BC-FC39-4BCF-B6FA-C79FEE8B97DE}" destId="{B8154449-6778-4ED1-8EAD-20D58C808B14}" srcOrd="10" destOrd="0" presId="urn:microsoft.com/office/officeart/2005/8/layout/list1"/>
    <dgm:cxn modelId="{4ED03A24-7D81-45DF-A97D-ADBFD91F1F49}" type="presParOf" srcId="{A32B19BC-FC39-4BCF-B6FA-C79FEE8B97DE}" destId="{9DE5D3A2-D124-4069-96E4-FDF9DDC885C8}" srcOrd="11" destOrd="0" presId="urn:microsoft.com/office/officeart/2005/8/layout/list1"/>
    <dgm:cxn modelId="{62656C71-156F-49CF-9902-10883ADAEC9F}" type="presParOf" srcId="{A32B19BC-FC39-4BCF-B6FA-C79FEE8B97DE}" destId="{2422EF96-DBBF-401C-A036-3EAFE1E795B0}" srcOrd="12" destOrd="0" presId="urn:microsoft.com/office/officeart/2005/8/layout/list1"/>
    <dgm:cxn modelId="{7421A2CF-771E-4047-941C-ECA7C3D94C2E}" type="presParOf" srcId="{2422EF96-DBBF-401C-A036-3EAFE1E795B0}" destId="{09D5C499-312D-4230-B8C4-2B39CB962A30}" srcOrd="0" destOrd="0" presId="urn:microsoft.com/office/officeart/2005/8/layout/list1"/>
    <dgm:cxn modelId="{DC78E379-C75A-4BA7-8F88-11044770BBC2}" type="presParOf" srcId="{2422EF96-DBBF-401C-A036-3EAFE1E795B0}" destId="{AC662B47-CDCC-473A-A9CD-7F0AA2B028F8}" srcOrd="1" destOrd="0" presId="urn:microsoft.com/office/officeart/2005/8/layout/list1"/>
    <dgm:cxn modelId="{4F302683-ED49-47CE-A3DF-6BC9D4DAD795}" type="presParOf" srcId="{A32B19BC-FC39-4BCF-B6FA-C79FEE8B97DE}" destId="{5A4BB52D-A67E-4D1A-A133-658179327594}" srcOrd="13" destOrd="0" presId="urn:microsoft.com/office/officeart/2005/8/layout/list1"/>
    <dgm:cxn modelId="{BF2F2F0C-A890-477F-8940-299B250A46E4}" type="presParOf" srcId="{A32B19BC-FC39-4BCF-B6FA-C79FEE8B97DE}" destId="{7E21E64C-2015-42BD-BBAC-2FBB1E722A9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AEEC1-95FC-469D-B512-5B8355276A6D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B0DC9-7E96-441B-A007-DA980E015101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782F3E"/>
              </a:solidFill>
              <a:latin typeface="+mj-lt"/>
            </a:rPr>
            <a:t>Applications</a:t>
          </a:r>
        </a:p>
      </dsp:txBody>
      <dsp:txXfrm>
        <a:off x="337944" y="40683"/>
        <a:ext cx="4200912" cy="612672"/>
      </dsp:txXfrm>
    </dsp:sp>
    <dsp:sp modelId="{F7DB6E25-32A4-4A8C-8272-57D3D4B780F2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B80C0-7781-4BCD-92E4-3ECC64361C97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782F3E"/>
              </a:solidFill>
              <a:latin typeface="+mj-lt"/>
            </a:rPr>
            <a:t>Academic Advising</a:t>
          </a:r>
          <a:r>
            <a:rPr lang="en-US" sz="2300" kern="1200" dirty="0">
              <a:solidFill>
                <a:srgbClr val="782F3E"/>
              </a:solidFill>
            </a:rPr>
            <a:t>	</a:t>
          </a:r>
        </a:p>
      </dsp:txBody>
      <dsp:txXfrm>
        <a:off x="337944" y="1083963"/>
        <a:ext cx="4200912" cy="612672"/>
      </dsp:txXfrm>
    </dsp:sp>
    <dsp:sp modelId="{B8154449-6778-4ED1-8EAD-20D58C808B14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75D21-ADE5-4F3F-9CE6-0051AD518C8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782F3E"/>
              </a:solidFill>
              <a:latin typeface="+mj-lt"/>
            </a:rPr>
            <a:t>Course Registration</a:t>
          </a:r>
          <a:r>
            <a:rPr lang="en-US" sz="2300" kern="1200" dirty="0">
              <a:solidFill>
                <a:srgbClr val="782F3E"/>
              </a:solidFill>
            </a:rPr>
            <a:t>	</a:t>
          </a:r>
        </a:p>
      </dsp:txBody>
      <dsp:txXfrm>
        <a:off x="337944" y="2127244"/>
        <a:ext cx="4200912" cy="612672"/>
      </dsp:txXfrm>
    </dsp:sp>
    <dsp:sp modelId="{7E21E64C-2015-42BD-BBAC-2FBB1E722A9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62B47-CDCC-473A-A9CD-7F0AA2B028F8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782F3E"/>
              </a:solidFill>
              <a:latin typeface="+mj-lt"/>
            </a:rPr>
            <a:t>Academic Support</a:t>
          </a:r>
        </a:p>
      </dsp:txBody>
      <dsp:txXfrm>
        <a:off x="337944" y="3170524"/>
        <a:ext cx="42009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06FF-10C1-4D92-A005-1B916BB37C8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FE85-E94A-49BF-AB35-3E1171BD5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ce@fsu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ce@admin.fsu.edu" TargetMode="External"/><Relationship Id="rId2" Type="http://schemas.openxmlformats.org/officeDocument/2006/relationships/hyperlink" Target="https://ace.fsu.edu/dual-enroll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945" y="2130425"/>
            <a:ext cx="8487295" cy="1470025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School Dual Enrollment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349634"/>
            <a:ext cx="7426960" cy="13757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2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Center for Excellence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036" y="5725390"/>
            <a:ext cx="876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Courtney Barry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Dr. Holly Hunt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Mrs. Yanyu Pan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Jack Krebs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6697" y="3438708"/>
            <a:ext cx="349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Family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410336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Read the HSDE Student &amp; Family Guide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ask for or use your student’s FSU login &amp; password </a:t>
            </a:r>
            <a:r>
              <a:rPr lang="en-US" sz="2200" dirty="0"/>
              <a:t>(compromises academic integrity)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/>
              <a:t>Only </a:t>
            </a:r>
            <a:r>
              <a:rPr lang="en-US" u="sng" dirty="0"/>
              <a:t>students</a:t>
            </a:r>
            <a:r>
              <a:rPr lang="en-US" dirty="0"/>
              <a:t> have access to instructor gradebooks during the semester – big change for parents!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FSU transcript will be mailed to the HS at end of semester</a:t>
            </a:r>
            <a:endParaRPr lang="en-US" sz="2400" dirty="0"/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dirty="0"/>
              <a:t>Students can check final grades &amp; unofficial transcript online </a:t>
            </a:r>
            <a:r>
              <a:rPr lang="en-US" sz="1900" dirty="0"/>
              <a:t>(official must be requested from Registrar)</a:t>
            </a:r>
          </a:p>
        </p:txBody>
      </p:sp>
    </p:spTree>
    <p:extLst>
      <p:ext uri="{BB962C8B-B14F-4D97-AF65-F5344CB8AC3E}">
        <p14:creationId xmlns:p14="http://schemas.microsoft.com/office/powerpoint/2010/main" val="103839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ACE Manages Dual Enrollment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8098934"/>
              </p:ext>
            </p:extLst>
          </p:nvPr>
        </p:nvGraphicFramePr>
        <p:xfrm>
          <a:off x="1033549" y="2331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66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951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156"/>
            <a:ext cx="8229600" cy="4596208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b="1" dirty="0"/>
              <a:t>1. First obtain initial approval to participate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5000" b="1" dirty="0"/>
              <a:t>Enrolled in a local approved HS: </a:t>
            </a:r>
            <a:r>
              <a:rPr lang="en-US" sz="5000" dirty="0"/>
              <a:t>meet with your high school counselor who will complete the approval form, send to ACE, and give you the student application password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5000" b="1" dirty="0"/>
              <a:t>Home education student in Leon, Wakulla, Gadsden: </a:t>
            </a:r>
            <a:r>
              <a:rPr lang="en-US" sz="5000" dirty="0"/>
              <a:t>email your home education registration form &amp; eligible ACT or SAT score to </a:t>
            </a:r>
            <a:r>
              <a:rPr lang="en-US" sz="5000" dirty="0">
                <a:hlinkClick r:id="rId2"/>
              </a:rPr>
              <a:t>ace@fsu.edu</a:t>
            </a:r>
            <a:r>
              <a:rPr lang="en-US" sz="5000" dirty="0"/>
              <a:t> / ACE will verify &amp; share the student application password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6000" b="1" dirty="0"/>
              <a:t>2. Submit HSDE Online Application </a:t>
            </a:r>
            <a:r>
              <a:rPr lang="en-US" sz="4500" b="1" dirty="0"/>
              <a:t>(ACE website)</a:t>
            </a:r>
            <a:endParaRPr lang="en-US" sz="45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4500" dirty="0"/>
              <a:t>All required documents must be submitted by the deadline:</a:t>
            </a:r>
          </a:p>
          <a:p>
            <a:pPr marL="400050" lvl="1" indent="0">
              <a:buNone/>
            </a:pPr>
            <a:r>
              <a:rPr lang="en-US" sz="3600" b="1" dirty="0"/>
              <a:t>		</a:t>
            </a:r>
            <a:r>
              <a:rPr lang="en-US" sz="4500" b="1" dirty="0">
                <a:solidFill>
                  <a:srgbClr val="782F3E"/>
                </a:solidFill>
              </a:rPr>
              <a:t>Monday, November 13 at 5:00pm</a:t>
            </a:r>
            <a:endParaRPr lang="en-US" sz="4500" dirty="0"/>
          </a:p>
          <a:p>
            <a:pPr marL="400050" lvl="1" indent="0">
              <a:buNone/>
            </a:pPr>
            <a:r>
              <a:rPr lang="en-US" sz="4500" b="1" dirty="0"/>
              <a:t>		</a:t>
            </a:r>
            <a:r>
              <a:rPr lang="en-US" sz="3400" dirty="0"/>
              <a:t>		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4500" b="1" dirty="0"/>
              <a:t>New students only: </a:t>
            </a:r>
            <a:r>
              <a:rPr lang="en-US" sz="4500" dirty="0"/>
              <a:t>health history &amp; immunization forms</a:t>
            </a:r>
          </a:p>
          <a:p>
            <a:pPr marL="800100" lvl="2" indent="0">
              <a:buNone/>
            </a:pPr>
            <a:endParaRPr lang="en-US" sz="3400" dirty="0"/>
          </a:p>
          <a:p>
            <a:pPr marL="0" indent="0">
              <a:spcBef>
                <a:spcPts val="0"/>
              </a:spcBef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0007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40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74"/>
            <a:ext cx="8362604" cy="4794983"/>
          </a:xfrm>
        </p:spPr>
        <p:txBody>
          <a:bodyPr>
            <a:normAutofit fontScale="47500" lnSpcReduction="20000"/>
          </a:bodyPr>
          <a:lstStyle/>
          <a:p>
            <a:pPr marL="6286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sz="4000" b="1" dirty="0"/>
              <a:t>Eligible Apps Processed / Next Steps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Look for Registrar email </a:t>
            </a:r>
            <a:r>
              <a:rPr lang="en-US" sz="2900" u="sng" dirty="0"/>
              <a:t>at your personal email account</a:t>
            </a:r>
            <a:r>
              <a:rPr lang="en-US" sz="2900" dirty="0"/>
              <a:t> – new students must activate FSUID &amp; login and set up your FSU email account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Check your </a:t>
            </a:r>
            <a:r>
              <a:rPr lang="en-US" sz="2900" u="sng" dirty="0"/>
              <a:t>FSU email for an invitation to the Canvas Dual Enrollment Orientation module </a:t>
            </a:r>
            <a:r>
              <a:rPr lang="en-US" sz="2900" dirty="0"/>
              <a:t>– must be completed by new students by November 16 in order to proceed with advising/registration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Look for email from ACE </a:t>
            </a:r>
            <a:r>
              <a:rPr lang="en-US" sz="2900" u="sng" dirty="0"/>
              <a:t>at your FSU email account</a:t>
            </a:r>
            <a:r>
              <a:rPr lang="en-US" sz="2900" dirty="0"/>
              <a:t> – to schedule advising appointment. Email will arrive before November 16</a:t>
            </a:r>
          </a:p>
          <a:p>
            <a:pPr marL="628650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4000" b="1" dirty="0"/>
              <a:t>Use Schedule Assistant to Prep for Advising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Search for courses approved by school counselor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Put courses in your shopping cart and stop there (you will NOT be able to register yourself)</a:t>
            </a:r>
          </a:p>
          <a:p>
            <a:pPr marL="628650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4000" b="1" dirty="0"/>
              <a:t>Complete Virtual Advising Appointment w/ ACE (November 16 – December 1)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ACE will review courses in shopping cart with you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ACE will enroll you in courses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7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3561"/>
            <a:ext cx="8229600" cy="391217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/>
              <a:t>Visit our Website:</a:t>
            </a:r>
          </a:p>
          <a:p>
            <a:pPr marL="114300" indent="0" algn="ctr">
              <a:buNone/>
            </a:pPr>
            <a:r>
              <a:rPr lang="en-US" dirty="0">
                <a:hlinkClick r:id="rId2"/>
              </a:rPr>
              <a:t>https://ace.fsu.edu/dual-enrollment</a:t>
            </a: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Contact us:</a:t>
            </a:r>
          </a:p>
          <a:p>
            <a:pPr marL="114300" indent="0" algn="ctr">
              <a:buNone/>
            </a:pPr>
            <a:r>
              <a:rPr lang="en-US" dirty="0">
                <a:hlinkClick r:id="rId3"/>
              </a:rPr>
              <a:t>ace@fsu.edu</a:t>
            </a:r>
            <a:r>
              <a:rPr lang="en-US" dirty="0"/>
              <a:t> or (850) 645-0852</a:t>
            </a:r>
          </a:p>
          <a:p>
            <a:pPr marL="11430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44"/>
            <a:ext cx="8229600" cy="97220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What is Dual Enrollment?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101"/>
            <a:ext cx="8229600" cy="2892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Acceleration Program:</a:t>
            </a:r>
          </a:p>
          <a:p>
            <a:r>
              <a:rPr lang="en-US" dirty="0"/>
              <a:t>Access to rigorous courses</a:t>
            </a:r>
          </a:p>
          <a:p>
            <a:r>
              <a:rPr lang="en-US" dirty="0"/>
              <a:t>Credits count toward HS diploma &amp; the college degree simultaneously</a:t>
            </a:r>
          </a:p>
          <a:p>
            <a:r>
              <a:rPr lang="en-US" dirty="0"/>
              <a:t>No tuition/fees for eligible students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2836" y="5128952"/>
            <a:ext cx="73068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82F3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At FSU, dual enrollment courses are EXCLUSIVELY in person and on the FSU campus / Max of 9 credits per term.</a:t>
            </a:r>
          </a:p>
        </p:txBody>
      </p:sp>
    </p:spTree>
    <p:extLst>
      <p:ext uri="{BB962C8B-B14F-4D97-AF65-F5344CB8AC3E}">
        <p14:creationId xmlns:p14="http://schemas.microsoft.com/office/powerpoint/2010/main" val="96191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Is it really free?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Ideally ~ $0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No tuition/fees ~ No charge for books/materials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Student Responsibility:</a:t>
            </a:r>
          </a:p>
          <a:p>
            <a:pPr lvl="1"/>
            <a:r>
              <a:rPr lang="en-US" dirty="0"/>
              <a:t>Transportation to campus</a:t>
            </a:r>
          </a:p>
          <a:p>
            <a:pPr lvl="1"/>
            <a:r>
              <a:rPr lang="en-US" dirty="0"/>
              <a:t>Fines: parking tix, late library books, lost ID card</a:t>
            </a:r>
          </a:p>
          <a:p>
            <a:pPr lvl="1"/>
            <a:r>
              <a:rPr lang="en-US" dirty="0"/>
              <a:t>Consumable supplies (e.g., paper, pens)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0327" y="3674226"/>
            <a:ext cx="7880466" cy="24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3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FSU Eligibility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910"/>
            <a:ext cx="8229600" cy="412757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Eligible HS or home education </a:t>
            </a:r>
            <a:r>
              <a:rPr lang="en-US" sz="1600" dirty="0"/>
              <a:t>(in Leon/Wakulla/Gadsden)</a:t>
            </a:r>
          </a:p>
          <a:p>
            <a:pPr lvl="1"/>
            <a:r>
              <a:rPr lang="en-US" sz="1600" dirty="0"/>
              <a:t>Leon Co. High Schools, Wakulla HS, Gadsden Co. HS </a:t>
            </a:r>
          </a:p>
          <a:p>
            <a:pPr lvl="1"/>
            <a:r>
              <a:rPr lang="en-US" sz="1600" dirty="0"/>
              <a:t>Florida High, Munroe, SJPII</a:t>
            </a:r>
          </a:p>
          <a:p>
            <a:pPr lvl="1"/>
            <a:r>
              <a:rPr lang="en-US" sz="1600" dirty="0"/>
              <a:t>Registered home education w/ Leon, Wakulla, or Gadsden school district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3.9 or higher Overall Cum HS GPA (weighted) &amp; no HS semester grades below “C”</a:t>
            </a:r>
          </a:p>
          <a:p>
            <a:pPr>
              <a:spcBef>
                <a:spcPts val="1800"/>
              </a:spcBef>
            </a:pPr>
            <a:r>
              <a:rPr lang="en-US" dirty="0"/>
              <a:t>Min. of 12 HS credits by end </a:t>
            </a:r>
            <a:r>
              <a:rPr lang="en-US"/>
              <a:t>of Fall </a:t>
            </a:r>
            <a:r>
              <a:rPr lang="en-US" dirty="0"/>
              <a:t>‘23, including:</a:t>
            </a:r>
          </a:p>
          <a:p>
            <a:pPr lvl="1">
              <a:spcBef>
                <a:spcPts val="0"/>
              </a:spcBef>
            </a:pPr>
            <a:r>
              <a:rPr lang="en-US" sz="2500" dirty="0"/>
              <a:t>2 English + 2 math w/ Algebra II + 1 science w/ lab + 1 social science</a:t>
            </a:r>
            <a:endParaRPr lang="en-US" sz="2500" dirty="0">
              <a:solidFill>
                <a:srgbClr val="782F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4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FSU Eligibility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910"/>
            <a:ext cx="8229600" cy="412757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ACT min = 26 or SAT min = 1230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Plus all sub-score minimums </a:t>
            </a:r>
            <a:r>
              <a:rPr lang="en-US" sz="1800" dirty="0"/>
              <a:t>(see website)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Last eligible tests: </a:t>
            </a:r>
            <a:r>
              <a:rPr lang="en-US" sz="2400" b="1" dirty="0">
                <a:solidFill>
                  <a:srgbClr val="782F3E"/>
                </a:solidFill>
              </a:rPr>
              <a:t>Sept. 9 ACT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782F3E"/>
                </a:solidFill>
              </a:rPr>
              <a:t>Oct. 7 SAT</a:t>
            </a:r>
          </a:p>
          <a:p>
            <a:pPr marL="514350" indent="-457200">
              <a:spcBef>
                <a:spcPts val="1800"/>
              </a:spcBef>
            </a:pPr>
            <a:r>
              <a:rPr lang="en-US" dirty="0"/>
              <a:t>3.0 FSU GPA to re-apply for future terms</a:t>
            </a:r>
          </a:p>
        </p:txBody>
      </p:sp>
    </p:spTree>
    <p:extLst>
      <p:ext uri="{BB962C8B-B14F-4D97-AF65-F5344CB8AC3E}">
        <p14:creationId xmlns:p14="http://schemas.microsoft.com/office/powerpoint/2010/main" val="289033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647"/>
            <a:ext cx="8229600" cy="97220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425"/>
            <a:ext cx="8229600" cy="420190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Grades go on HS &amp; college transcripts – will impact future college applications!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Non-degree seeking status (at FSU)</a:t>
            </a:r>
          </a:p>
          <a:p>
            <a:pPr marL="1314450" lvl="2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Does not require a major or necessarily give access to courses in a major of interest</a:t>
            </a:r>
          </a:p>
          <a:p>
            <a:pPr marL="1314450" lvl="2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Does not provide access to an AA degree in HS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One Term Offer for Participation Only </a:t>
            </a:r>
          </a:p>
          <a:p>
            <a:pPr marL="1314450" lvl="2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Must reapply every semester</a:t>
            </a:r>
          </a:p>
          <a:p>
            <a:pPr marL="1314450" lvl="2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Does NOT guarantee admission to FSU after HS!</a:t>
            </a:r>
          </a:p>
        </p:txBody>
      </p:sp>
    </p:spTree>
    <p:extLst>
      <p:ext uri="{BB962C8B-B14F-4D97-AF65-F5344CB8AC3E}">
        <p14:creationId xmlns:p14="http://schemas.microsoft.com/office/powerpoint/2010/main" val="332490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827"/>
            <a:ext cx="8229600" cy="97220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Course List: </a:t>
            </a:r>
            <a:r>
              <a:rPr lang="en-US" sz="3100" b="1" dirty="0">
                <a:solidFill>
                  <a:srgbClr val="782F3E"/>
                </a:solidFill>
                <a:latin typeface="+mj-lt"/>
              </a:rPr>
              <a:t>ace.fsu.edu/dual-enrollment</a:t>
            </a:r>
            <a:br>
              <a:rPr lang="en-US" b="1" dirty="0">
                <a:solidFill>
                  <a:srgbClr val="782F3E"/>
                </a:solidFill>
                <a:latin typeface="+mj-lt"/>
              </a:rPr>
            </a:br>
            <a:endParaRPr lang="en-US" b="1" dirty="0">
              <a:solidFill>
                <a:srgbClr val="782F3E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298"/>
            <a:ext cx="8321040" cy="43808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Focus on General Education/Transfer: </a:t>
            </a:r>
            <a:r>
              <a:rPr lang="en-US" dirty="0"/>
              <a:t>15-hr state core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Recommended Course List: </a:t>
            </a:r>
            <a:r>
              <a:rPr lang="en-US" dirty="0"/>
              <a:t>Ideal for transfer in FL</a:t>
            </a:r>
          </a:p>
          <a:p>
            <a:pPr marL="857250" lvl="1" indent="-457200">
              <a:spcBef>
                <a:spcPts val="600"/>
              </a:spcBef>
            </a:pPr>
            <a:r>
              <a:rPr lang="en-US" dirty="0"/>
              <a:t>Not every course is offered every semester</a:t>
            </a:r>
          </a:p>
          <a:p>
            <a:pPr marL="857250" lvl="1" indent="-457200">
              <a:spcBef>
                <a:spcPts val="600"/>
              </a:spcBef>
            </a:pPr>
            <a:r>
              <a:rPr lang="en-US" sz="2900" dirty="0"/>
              <a:t>Does not guarantee course availability at registration</a:t>
            </a:r>
          </a:p>
          <a:p>
            <a:pPr marL="857250" lvl="1" indent="-457200">
              <a:spcBef>
                <a:spcPts val="600"/>
              </a:spcBef>
            </a:pPr>
            <a:r>
              <a:rPr lang="en-US" sz="2900" dirty="0"/>
              <a:t>Other courses are possible with some restrictions</a:t>
            </a:r>
          </a:p>
          <a:p>
            <a:pPr marL="1257300" lvl="2" indent="-457200">
              <a:spcBef>
                <a:spcPts val="600"/>
              </a:spcBef>
            </a:pPr>
            <a:r>
              <a:rPr lang="en-US" sz="2500" dirty="0"/>
              <a:t>No online sections</a:t>
            </a:r>
          </a:p>
          <a:p>
            <a:pPr marL="1257300" lvl="2" indent="-457200">
              <a:spcBef>
                <a:spcPts val="600"/>
              </a:spcBef>
            </a:pPr>
            <a:r>
              <a:rPr lang="en-US" dirty="0"/>
              <a:t>No PE/Recreation, DIS, S/U graded, or fewer than 3 credits</a:t>
            </a:r>
          </a:p>
          <a:p>
            <a:pPr marL="1257300" lvl="2" indent="-457200">
              <a:spcBef>
                <a:spcPts val="600"/>
              </a:spcBef>
            </a:pPr>
            <a:r>
              <a:rPr lang="en-US" dirty="0"/>
              <a:t>No ENC or LIT or major-restricted/low availability STEM</a:t>
            </a:r>
          </a:p>
          <a:p>
            <a:pPr marL="1257300" lvl="2" indent="-457200">
              <a:spcBef>
                <a:spcPts val="600"/>
              </a:spcBef>
            </a:pPr>
            <a:r>
              <a:rPr lang="en-US" dirty="0"/>
              <a:t>No 4000-level or higher</a:t>
            </a:r>
          </a:p>
          <a:p>
            <a:pPr marL="1257300" lvl="2" indent="-457200">
              <a:spcBef>
                <a:spcPts val="600"/>
              </a:spcBef>
            </a:pPr>
            <a:r>
              <a:rPr lang="en-US" dirty="0"/>
              <a:t>No courses that duplicate prior credit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Course Descriptions List: </a:t>
            </a:r>
            <a:r>
              <a:rPr lang="en-US" dirty="0"/>
              <a:t>Content and prerequisites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6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539"/>
            <a:ext cx="8229600" cy="97220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Campus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140219"/>
            <a:ext cx="8229600" cy="37000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University Libraries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ACE Tutoring &amp; Academic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Office of Accessibility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Virtual Parking Permit </a:t>
            </a:r>
            <a:r>
              <a:rPr lang="en-US" sz="2800" dirty="0"/>
              <a:t>(online registration)</a:t>
            </a:r>
          </a:p>
          <a:p>
            <a:pPr marL="0" indent="0">
              <a:buNone/>
            </a:pPr>
            <a:r>
              <a:rPr lang="en-US" dirty="0"/>
              <a:t>_____________________________</a:t>
            </a:r>
          </a:p>
        </p:txBody>
      </p:sp>
      <p:sp>
        <p:nvSpPr>
          <p:cNvPr id="4" name="AutoShape 2" descr="Image result for big red x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03" y="5230975"/>
            <a:ext cx="885668" cy="905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0110" y="5413855"/>
            <a:ext cx="65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 Center, Health Center, Football Tickets </a:t>
            </a:r>
          </a:p>
        </p:txBody>
      </p:sp>
    </p:spTree>
    <p:extLst>
      <p:ext uri="{BB962C8B-B14F-4D97-AF65-F5344CB8AC3E}">
        <p14:creationId xmlns:p14="http://schemas.microsoft.com/office/powerpoint/2010/main" val="418523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782F3E"/>
                </a:solidFill>
                <a:latin typeface="+mj-lt"/>
              </a:rPr>
              <a:t>Student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5423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Read the HSDE Student &amp; Family Guide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Attend ALL classes </a:t>
            </a:r>
            <a:r>
              <a:rPr lang="en-US" sz="2600" dirty="0"/>
              <a:t>(unless documented reason)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Adjust study habits to a research university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Notify ACE if concerned about a class/grade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Check FSU email daily after it is set up!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Academic Honor Policy &amp; Conduct Code</a:t>
            </a:r>
          </a:p>
        </p:txBody>
      </p:sp>
    </p:spTree>
    <p:extLst>
      <p:ext uri="{BB962C8B-B14F-4D97-AF65-F5344CB8AC3E}">
        <p14:creationId xmlns:p14="http://schemas.microsoft.com/office/powerpoint/2010/main" val="955521197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StandardDef-final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Gold_StandardDef</Template>
  <TotalTime>2223</TotalTime>
  <Words>898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Garnet_StandardDef-final</vt:lpstr>
      <vt:lpstr>High School Dual Enrollment</vt:lpstr>
      <vt:lpstr>What is Dual Enrollment?</vt:lpstr>
      <vt:lpstr>Is it really free?</vt:lpstr>
      <vt:lpstr>FSU Eligibility Requirements</vt:lpstr>
      <vt:lpstr>FSU Eligibility Requirements</vt:lpstr>
      <vt:lpstr>Cautions</vt:lpstr>
      <vt:lpstr>Course List: ace.fsu.edu/dual-enrollment </vt:lpstr>
      <vt:lpstr>Campus Resources</vt:lpstr>
      <vt:lpstr>Student Expectations</vt:lpstr>
      <vt:lpstr>Family Expectations</vt:lpstr>
      <vt:lpstr>ACE Manages Dual Enrollment</vt:lpstr>
      <vt:lpstr>What’s Next?</vt:lpstr>
      <vt:lpstr>What’s Next?</vt:lpstr>
      <vt:lpstr>Questions?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Hamon</dc:creator>
  <cp:lastModifiedBy>Courtney Barry</cp:lastModifiedBy>
  <cp:revision>105</cp:revision>
  <cp:lastPrinted>2022-03-08T19:40:03Z</cp:lastPrinted>
  <dcterms:created xsi:type="dcterms:W3CDTF">2019-10-22T18:35:13Z</dcterms:created>
  <dcterms:modified xsi:type="dcterms:W3CDTF">2023-10-06T18:59:06Z</dcterms:modified>
</cp:coreProperties>
</file>