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74" r:id="rId8"/>
    <p:sldId id="275" r:id="rId9"/>
    <p:sldId id="259" r:id="rId10"/>
    <p:sldId id="273" r:id="rId11"/>
    <p:sldId id="263" r:id="rId12"/>
    <p:sldId id="261" r:id="rId13"/>
    <p:sldId id="262" r:id="rId14"/>
    <p:sldId id="278" r:id="rId15"/>
    <p:sldId id="265" r:id="rId16"/>
    <p:sldId id="266" r:id="rId17"/>
    <p:sldId id="276" r:id="rId18"/>
  </p:sldIdLst>
  <p:sldSz cx="12192000" cy="6858000"/>
  <p:notesSz cx="9296400" cy="7010400"/>
  <p:defaultTextStyle>
    <a:defPPr>
      <a:defRPr lang="en-US"/>
    </a:defPPr>
    <a:lvl1pPr marL="0" algn="l" defTabSz="768096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1pPr>
    <a:lvl2pPr marL="384048" algn="l" defTabSz="768096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2pPr>
    <a:lvl3pPr marL="768096" algn="l" defTabSz="768096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3pPr>
    <a:lvl4pPr marL="1152144" algn="l" defTabSz="768096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4pPr>
    <a:lvl5pPr marL="1536192" algn="l" defTabSz="768096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5pPr>
    <a:lvl6pPr marL="1920240" algn="l" defTabSz="768096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6pPr>
    <a:lvl7pPr marL="2304288" algn="l" defTabSz="768096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7pPr>
    <a:lvl8pPr marL="2688336" algn="l" defTabSz="768096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8pPr>
    <a:lvl9pPr marL="3072384" algn="l" defTabSz="768096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0F28"/>
    <a:srgbClr val="E1CA96"/>
    <a:srgbClr val="8C4151"/>
    <a:srgbClr val="CEB888"/>
    <a:srgbClr val="A6A7A9"/>
    <a:srgbClr val="EEE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0EEEE-B5F9-DA43-033A-E44079A7CC50}" v="303" dt="2020-05-20T14:48:09.997"/>
    <p1510:client id="{3D404433-CF00-220A-7DDE-BE8C638B50DD}" v="16" dt="2020-01-02T15:58:53.635"/>
    <p1510:client id="{4C244A5F-579D-8483-283D-31D699750CCF}" v="81" dt="2020-06-01T11:51:10.757"/>
    <p1510:client id="{7DA08817-3303-4922-B8CB-F02B87E003B9}" v="39" dt="2021-05-17T17:46:38.387"/>
    <p1510:client id="{A0C27E84-0D58-3A3F-1EB0-1F14E7AAA601}" v="214" dt="2021-04-01T18:53:12.7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8"/>
    <p:restoredTop sz="67643"/>
  </p:normalViewPr>
  <p:slideViewPr>
    <p:cSldViewPr snapToGrid="0" snapToObjects="1">
      <p:cViewPr varScale="1">
        <p:scale>
          <a:sx n="77" d="100"/>
          <a:sy n="77" d="100"/>
        </p:scale>
        <p:origin x="171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71" d="100"/>
          <a:sy n="171" d="100"/>
        </p:scale>
        <p:origin x="216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Crowe" userId="S::mek13b@fsu.edu::65c22217-7b58-4445-9136-db9b153c424a" providerId="AD" clId="Web-{7DA08817-3303-4922-B8CB-F02B87E003B9}"/>
    <pc:docChg chg="modSld">
      <pc:chgData name="Megan Crowe" userId="S::mek13b@fsu.edu::65c22217-7b58-4445-9136-db9b153c424a" providerId="AD" clId="Web-{7DA08817-3303-4922-B8CB-F02B87E003B9}" dt="2021-05-17T17:46:38.387" v="37" actId="20577"/>
      <pc:docMkLst>
        <pc:docMk/>
      </pc:docMkLst>
      <pc:sldChg chg="modSp">
        <pc:chgData name="Megan Crowe" userId="S::mek13b@fsu.edu::65c22217-7b58-4445-9136-db9b153c424a" providerId="AD" clId="Web-{7DA08817-3303-4922-B8CB-F02B87E003B9}" dt="2021-05-17T17:45:50.496" v="30" actId="14100"/>
        <pc:sldMkLst>
          <pc:docMk/>
          <pc:sldMk cId="1261514675" sldId="259"/>
        </pc:sldMkLst>
        <pc:spChg chg="mod">
          <ac:chgData name="Megan Crowe" userId="S::mek13b@fsu.edu::65c22217-7b58-4445-9136-db9b153c424a" providerId="AD" clId="Web-{7DA08817-3303-4922-B8CB-F02B87E003B9}" dt="2021-05-17T17:45:50.496" v="30" actId="14100"/>
          <ac:spMkLst>
            <pc:docMk/>
            <pc:sldMk cId="1261514675" sldId="259"/>
            <ac:spMk id="3" creationId="{FEDE4C26-627A-BF4D-BF48-146C9C7184DA}"/>
          </ac:spMkLst>
        </pc:spChg>
      </pc:sldChg>
      <pc:sldChg chg="modSp">
        <pc:chgData name="Megan Crowe" userId="S::mek13b@fsu.edu::65c22217-7b58-4445-9136-db9b153c424a" providerId="AD" clId="Web-{7DA08817-3303-4922-B8CB-F02B87E003B9}" dt="2021-05-17T17:46:38.387" v="37" actId="20577"/>
        <pc:sldMkLst>
          <pc:docMk/>
          <pc:sldMk cId="3432602361" sldId="273"/>
        </pc:sldMkLst>
        <pc:spChg chg="mod">
          <ac:chgData name="Megan Crowe" userId="S::mek13b@fsu.edu::65c22217-7b58-4445-9136-db9b153c424a" providerId="AD" clId="Web-{7DA08817-3303-4922-B8CB-F02B87E003B9}" dt="2021-05-17T17:46:38.387" v="37" actId="20577"/>
          <ac:spMkLst>
            <pc:docMk/>
            <pc:sldMk cId="3432602361" sldId="273"/>
            <ac:spMk id="3" creationId="{95BB23C7-B330-CD40-8086-77867E6A16B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D4F151-B91F-F143-85A2-390A6DDF9A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603EE5-4371-2E43-B665-CA9136AC2C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609712-1401-7644-8684-CC9771033810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94E7C9-664C-CF45-9049-4F5156D39C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1CDC7-9D1A-1C42-A775-DA67B1BDD9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8617F4-5912-6946-87F5-9516E11E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33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48BFCF-69F2-F64D-A168-85A9FFD6F930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F353C1-0DEA-244F-9D4E-4817289EE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latin typeface="Adobe Caslon Pro" panose="0205050205050A020403" pitchFamily="18" charset="0"/>
              </a:rPr>
              <a:t>Show the audience the prelaw.fsu.edu</a:t>
            </a:r>
            <a:r>
              <a:rPr lang="en-US" sz="1200" b="1" baseline="0" dirty="0">
                <a:latin typeface="Adobe Caslon Pro" panose="0205050205050A020403" pitchFamily="18" charset="0"/>
              </a:rPr>
              <a:t> homepage and how to sign up for the listserv/newsletter</a:t>
            </a:r>
            <a:endParaRPr lang="en-US" sz="1200" b="1" dirty="0">
              <a:latin typeface="Adobe Caslon Pro" panose="0205050205050A020403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53C1-0DEA-244F-9D4E-4817289EE5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5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0" dirty="0">
                <a:latin typeface="Adobe Garamond Pro" panose="02020502060506020403" pitchFamily="18" charset="0"/>
              </a:rPr>
              <a:t>Encourage</a:t>
            </a:r>
            <a:r>
              <a:rPr lang="en-US" sz="1400" b="1" i="0" baseline="0" dirty="0">
                <a:latin typeface="Adobe Garamond Pro" panose="02020502060506020403" pitchFamily="18" charset="0"/>
              </a:rPr>
              <a:t> students to explore how their majors will provide opportunities to gain core legal skills and general soft skills necessary for any career path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i="0" baseline="0" dirty="0">
                <a:latin typeface="Adobe Garamond Pro" panose="02020502060506020403" pitchFamily="18" charset="0"/>
              </a:rPr>
              <a:t>May want to prompt students to consider if they have intentionally researched other career paths in addition to law school; self and career fit sometimes goes unexplored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0" dirty="0">
                <a:latin typeface="Adobe Garamond Pro" panose="02020502060506020403" pitchFamily="18" charset="0"/>
              </a:rPr>
              <a:t>Questions to help</a:t>
            </a:r>
            <a:r>
              <a:rPr lang="en-US" sz="1400" b="1" i="0" baseline="0" dirty="0">
                <a:latin typeface="Adobe Garamond Pro" panose="02020502060506020403" pitchFamily="18" charset="0"/>
              </a:rPr>
              <a:t> with</a:t>
            </a:r>
            <a:r>
              <a:rPr lang="en-US" sz="1400" b="1" i="0" dirty="0">
                <a:latin typeface="Adobe Garamond Pro" panose="02020502060506020403" pitchFamily="18" charset="0"/>
              </a:rPr>
              <a:t> declaring a</a:t>
            </a:r>
            <a:r>
              <a:rPr lang="en-US" sz="1400" b="1" i="0" baseline="0" dirty="0">
                <a:latin typeface="Adobe Garamond Pro" panose="02020502060506020403" pitchFamily="18" charset="0"/>
              </a:rPr>
              <a:t> m</a:t>
            </a:r>
            <a:r>
              <a:rPr lang="en-US" sz="1400" b="1" i="0" dirty="0">
                <a:latin typeface="Adobe Garamond Pro" panose="02020502060506020403" pitchFamily="18" charset="0"/>
              </a:rPr>
              <a:t>ajor: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i="0" dirty="0">
                <a:latin typeface="Adobe Garamond Pro" panose="02020502060506020403" pitchFamily="18" charset="0"/>
              </a:rPr>
              <a:t>What topics naturally interest me?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i="0" dirty="0">
                <a:latin typeface="Adobe Garamond Pro" panose="02020502060506020403" pitchFamily="18" charset="0"/>
              </a:rPr>
              <a:t>Can I maintain a strong GPA in this major?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i="0" dirty="0">
                <a:latin typeface="Adobe Garamond Pro" panose="02020502060506020403" pitchFamily="18" charset="0"/>
              </a:rPr>
              <a:t>What skills do I want to develop?   </a:t>
            </a:r>
            <a:endParaRPr lang="en-US" sz="1400" b="1" i="0" baseline="0" dirty="0">
              <a:latin typeface="Adobe Garamond Pro" panose="02020502060506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i="0" dirty="0">
              <a:latin typeface="Adobe Garamond Pro" panose="02020502060506020403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53C1-0DEA-244F-9D4E-4817289EE5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81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dobe Caslon Pro" panose="0205050205050A020403" pitchFamily="18" charset="0"/>
              </a:rPr>
              <a:t>Ways to network with professors: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dobe Caslon Pro" panose="0205050205050A020403" pitchFamily="18" charset="0"/>
              </a:rPr>
              <a:t>Visiting during drop-in hours</a:t>
            </a:r>
            <a:r>
              <a:rPr lang="en-US" sz="1400" b="1" baseline="0" dirty="0">
                <a:latin typeface="Adobe Caslon Pro" panose="0205050205050A020403" pitchFamily="18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baseline="0" dirty="0">
                <a:latin typeface="Adobe Caslon Pro" panose="0205050205050A020403" pitchFamily="18" charset="0"/>
              </a:rPr>
              <a:t>Attending departmental social events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baseline="0" dirty="0">
                <a:latin typeface="Adobe Caslon Pro" panose="0205050205050A020403" pitchFamily="18" charset="0"/>
              </a:rPr>
              <a:t>Asking questions during lectures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baseline="0" dirty="0">
                <a:latin typeface="Adobe Caslon Pro" panose="0205050205050A020403" pitchFamily="18" charset="0"/>
              </a:rPr>
              <a:t>Discussing your thoughts about lecture content after class/via email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baseline="0" dirty="0">
                <a:latin typeface="Adobe Caslon Pro" panose="0205050205050A020403" pitchFamily="18" charset="0"/>
              </a:rPr>
              <a:t>Giving ”Thank you” notes at the end of the semester </a:t>
            </a:r>
            <a:endParaRPr lang="en-US" sz="1400" b="1" dirty="0">
              <a:latin typeface="Adobe Caslon Pro" panose="0205050205050A020403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53C1-0DEA-244F-9D4E-4817289EE5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36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latin typeface="Adobe Caslon Pro" panose="0205050205050A020403" pitchFamily="18" charset="0"/>
              </a:rPr>
              <a:t>Handshake is The</a:t>
            </a:r>
            <a:r>
              <a:rPr lang="en-US" sz="1200" b="1" baseline="0" dirty="0">
                <a:latin typeface="Adobe Caslon Pro" panose="0205050205050A020403" pitchFamily="18" charset="0"/>
              </a:rPr>
              <a:t> Career Center’s</a:t>
            </a:r>
            <a:r>
              <a:rPr lang="en-US" sz="1200" b="1" dirty="0">
                <a:latin typeface="Adobe Caslon Pro" panose="0205050205050A020403" pitchFamily="18" charset="0"/>
              </a:rPr>
              <a:t> database for FSU students to engage in job/internship/volunteerism</a:t>
            </a:r>
            <a:r>
              <a:rPr lang="en-US" sz="1200" b="1" baseline="0" dirty="0">
                <a:latin typeface="Adobe Caslon Pro" panose="0205050205050A020403" pitchFamily="18" charset="0"/>
              </a:rPr>
              <a:t> searches, participate in mock interviewing, and connect with employers for informational interviews (</a:t>
            </a:r>
            <a:r>
              <a:rPr lang="en-US" sz="1200" b="1" baseline="0" dirty="0" err="1">
                <a:latin typeface="Adobe Caslon Pro" panose="0205050205050A020403" pitchFamily="18" charset="0"/>
              </a:rPr>
              <a:t>ProfessioNole</a:t>
            </a:r>
            <a:r>
              <a:rPr lang="en-US" sz="1200" b="1" baseline="0" dirty="0">
                <a:latin typeface="Adobe Caslon Pro" panose="0205050205050A020403" pitchFamily="18" charset="0"/>
              </a:rPr>
              <a:t> Mentors).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baseline="0" dirty="0">
                <a:latin typeface="Adobe Caslon Pro" panose="0205050205050A020403" pitchFamily="18" charset="0"/>
              </a:rPr>
              <a:t>LinkedIn is a great resource to connect with alumni when gathering program information and career knowledge.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baseline="0" dirty="0">
                <a:latin typeface="Adobe Caslon Pro" panose="0205050205050A020403" pitchFamily="18" charset="0"/>
              </a:rPr>
              <a:t>For Pre-Law students, this is especially helpful as they seek opportunities to develop their leadership skills and to “test the waters” of legal settings.</a:t>
            </a:r>
            <a:endParaRPr lang="en-US" sz="1200" b="1" dirty="0">
              <a:latin typeface="Adobe Caslon Pro" panose="0205050205050A020403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53C1-0DEA-244F-9D4E-4817289EE5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41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latin typeface="Adobe Caslon Pro" panose="0205050205050A020403" pitchFamily="18" charset="0"/>
              </a:rPr>
              <a:t>Being in a pre-law/legal</a:t>
            </a:r>
            <a:r>
              <a:rPr lang="en-US" b="1" baseline="0" dirty="0">
                <a:latin typeface="Adobe Caslon Pro" panose="0205050205050A020403" pitchFamily="18" charset="0"/>
              </a:rPr>
              <a:t> organization does not add competiveness to one’s application anymore than another co-curricular activity would!</a:t>
            </a:r>
            <a:endParaRPr lang="en-US" b="1" dirty="0">
              <a:latin typeface="Adobe Caslon Pro" panose="0205050205050A0204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53C1-0DEA-244F-9D4E-4817289EE5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34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latin typeface="Adobe Caslon Pro" panose="0205050205050A020403" pitchFamily="18" charset="0"/>
              </a:rPr>
              <a:t>If time</a:t>
            </a:r>
            <a:r>
              <a:rPr lang="en-US" sz="1200" b="1" baseline="0" dirty="0">
                <a:latin typeface="Adobe Caslon Pro" panose="0205050205050A020403" pitchFamily="18" charset="0"/>
              </a:rPr>
              <a:t> permits</a:t>
            </a:r>
            <a:r>
              <a:rPr lang="en-US" sz="1200" b="1" dirty="0">
                <a:latin typeface="Adobe Caslon Pro" panose="0205050205050A020403" pitchFamily="18" charset="0"/>
              </a:rPr>
              <a:t>, it’s useful to show the students how the calculator works;</a:t>
            </a:r>
            <a:r>
              <a:rPr lang="en-US" sz="1200" b="1" baseline="0" dirty="0">
                <a:latin typeface="Adobe Caslon Pro" panose="0205050205050A020403" pitchFamily="18" charset="0"/>
              </a:rPr>
              <a:t> usually the most impressive and practical tool when presenting.  Ask the audience to name some schools that they would like to see statistics for.  </a:t>
            </a:r>
            <a:endParaRPr lang="en-US" sz="1200" b="1" dirty="0">
              <a:latin typeface="Adobe Caslon Pro" panose="0205050205050A020403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53C1-0DEA-244F-9D4E-4817289EE5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44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latin typeface="Adobe Caslon Pro" panose="0205050205050A020403" pitchFamily="18" charset="0"/>
              </a:rPr>
              <a:t>Use this opportunity to address the</a:t>
            </a:r>
            <a:r>
              <a:rPr lang="en-US" sz="1200" b="1" baseline="0" dirty="0">
                <a:latin typeface="Adobe Caslon Pro" panose="0205050205050A020403" pitchFamily="18" charset="0"/>
              </a:rPr>
              <a:t> various methods students may use to study for the LSAT.  Encourage them to take free practice tests to get a baseline score, and then use that result to inform how they need to study (e.g., lower scores may warrant $1,000+ test prep. courses).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53C1-0DEA-244F-9D4E-4817289EE5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22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baseline="0" dirty="0">
                <a:latin typeface="Adobe Caslon Pro" panose="0205050205050A020403" pitchFamily="18" charset="0"/>
              </a:rPr>
              <a:t>Mention that LSAT resources are available on the pre-law.fsu.edu website.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baseline="0" dirty="0">
                <a:latin typeface="Adobe Caslon Pro" panose="0205050205050A020403" pitchFamily="18" charset="0"/>
              </a:rPr>
              <a:t>Mention how Undergraduate Summer Law School programs being a helpful tool for vetting schools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53C1-0DEA-244F-9D4E-4817289EE5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09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baseline="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AccessLex</a:t>
            </a:r>
            <a:r>
              <a:rPr lang="en-US" sz="1200" b="1" baseline="0" dirty="0">
                <a:solidFill>
                  <a:schemeClr val="bg1"/>
                </a:solidFill>
                <a:latin typeface="Adobe Caslon Pro" panose="0205050205050A020403" pitchFamily="18" charset="0"/>
              </a:rPr>
              <a:t> Institute is a great financial literacy organization as students prepare for law school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baseline="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AccessLex</a:t>
            </a:r>
            <a:r>
              <a:rPr lang="en-US" sz="1200" b="1" baseline="0" dirty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200" b="1" baseline="0" dirty="0" err="1">
                <a:solidFill>
                  <a:schemeClr val="bg1"/>
                </a:solidFill>
                <a:latin typeface="Adobe Caslon Pro" panose="0205050205050A020403" pitchFamily="18" charset="0"/>
              </a:rPr>
              <a:t>Analytix</a:t>
            </a:r>
            <a:r>
              <a:rPr lang="en-US" sz="1200" b="1" baseline="0" dirty="0">
                <a:solidFill>
                  <a:schemeClr val="bg1"/>
                </a:solidFill>
                <a:latin typeface="Adobe Caslon Pro" panose="0205050205050A020403" pitchFamily="18" charset="0"/>
              </a:rPr>
              <a:t> can also help student compare tons of variables/factors like typical scholarship offerings</a:t>
            </a:r>
            <a:r>
              <a:rPr lang="en-US" b="1" dirty="0">
                <a:solidFill>
                  <a:schemeClr val="bg1"/>
                </a:solidFill>
                <a:latin typeface="Adobe Caslon Pro" panose="0205050205050A020403" pitchFamily="18" charset="0"/>
              </a:rPr>
              <a:t>, bar passage rates,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53C1-0DEA-244F-9D4E-4817289EE5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3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17BE-3472-D34D-B3D3-EE0EFE54077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598-D766-624C-A08F-A20EF736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8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9036"/>
            <a:ext cx="10515600" cy="6483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136807"/>
            <a:ext cx="10515600" cy="4040155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17BE-3472-D34D-B3D3-EE0EFE54077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598-D766-624C-A08F-A20EF736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2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17BE-3472-D34D-B3D3-EE0EFE54077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598-D766-624C-A08F-A20EF736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80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A5857B-BEE1-A847-AEB6-D33DBFA8260F}"/>
              </a:ext>
            </a:extLst>
          </p:cNvPr>
          <p:cNvSpPr/>
          <p:nvPr userDrawn="1"/>
        </p:nvSpPr>
        <p:spPr>
          <a:xfrm>
            <a:off x="-873865" y="-77000"/>
            <a:ext cx="13552449" cy="7449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4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5F7591-1E5E-A444-8090-1A343BEEB3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877450" y="-1249249"/>
            <a:ext cx="19231252" cy="10534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102EB7-BF48-1649-84E2-6FC05698FE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2000"/>
          </a:blip>
          <a:stretch>
            <a:fillRect/>
          </a:stretch>
        </p:blipFill>
        <p:spPr>
          <a:xfrm rot="10800000">
            <a:off x="359664" y="217170"/>
            <a:ext cx="11832336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CE6617BE-3472-D34D-B3D3-EE0EFE540774}" type="datetimeFigureOut">
              <a:rPr lang="en-US" smtClean="0"/>
              <a:pPr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6CD38598-D766-624C-A08F-A20EF736C9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98EACCE-3A55-D646-9E55-495F56850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89350" y="5514262"/>
            <a:ext cx="7542963" cy="754558"/>
          </a:xfrm>
        </p:spPr>
        <p:txBody>
          <a:bodyPr>
            <a:normAutofit/>
          </a:bodyPr>
          <a:lstStyle>
            <a:lvl1pPr marL="0" indent="0" algn="r">
              <a:buNone/>
              <a:defRPr sz="2100">
                <a:solidFill>
                  <a:srgbClr val="8C415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66D52B9-7BCA-9548-AF48-4D8D0BD11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217" y="4144940"/>
            <a:ext cx="62120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40EA25-27E0-884F-891F-814386B51E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513" t="22774" b="25493"/>
          <a:stretch/>
        </p:blipFill>
        <p:spPr>
          <a:xfrm>
            <a:off x="8443017" y="217169"/>
            <a:ext cx="3389296" cy="12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61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rgbClr val="8C4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54ADF4-01B2-A848-864B-D91600E9F245}"/>
              </a:ext>
            </a:extLst>
          </p:cNvPr>
          <p:cNvSpPr/>
          <p:nvPr userDrawn="1"/>
        </p:nvSpPr>
        <p:spPr>
          <a:xfrm>
            <a:off x="-884661" y="0"/>
            <a:ext cx="13634225" cy="6858000"/>
          </a:xfrm>
          <a:prstGeom prst="rect">
            <a:avLst/>
          </a:prstGeom>
          <a:solidFill>
            <a:srgbClr val="8C4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4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A0A255-148A-BD47-A9C4-AA748747A1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 rot="10800000">
            <a:off x="359664" y="217169"/>
            <a:ext cx="118323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115059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6EF3497-6B0D-C143-AADE-DB38C9254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1851" y="4094335"/>
            <a:ext cx="10515600" cy="753899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CEB888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C5B38B3-618C-5343-8925-93F63789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CE6617BE-3472-D34D-B3D3-EE0EFE540774}" type="datetimeFigureOut">
              <a:rPr lang="en-US" smtClean="0"/>
              <a:pPr/>
              <a:t>6/1/2021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B5AE615-21B9-314D-B9EB-ECAE3430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1697CEC-2F4E-2A40-AA89-991AA721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6CD38598-D766-624C-A08F-A20EF736C9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FEB5BE-EB7C-6C4B-B215-B14EBBD08E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5370" b="25571"/>
          <a:stretch/>
        </p:blipFill>
        <p:spPr>
          <a:xfrm>
            <a:off x="831851" y="217168"/>
            <a:ext cx="3383280" cy="111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76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0C9A2C-52C4-F345-94B7-7579069314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 rot="10800000">
            <a:off x="359664" y="217170"/>
            <a:ext cx="11832336" cy="6858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939DC7-502D-FB43-A96C-B1A6B1C29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55" y="1314364"/>
            <a:ext cx="5232132" cy="52115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4B8EF0-7470-2F44-8F68-56087C7E77B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9011" y="1314364"/>
            <a:ext cx="5232132" cy="52115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9024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0C9A2C-52C4-F345-94B7-7579069314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 rot="10800000">
            <a:off x="359664" y="217170"/>
            <a:ext cx="11832336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4DBB91-0D78-8749-9061-38E73E739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48699"/>
            <a:ext cx="10515600" cy="577054"/>
          </a:xfrm>
        </p:spPr>
        <p:txBody>
          <a:bodyPr anchor="ctr" anchorCtr="1"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38D35B-6429-0142-9FFC-A3C3F8BE512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326475"/>
            <a:ext cx="10515600" cy="420505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48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A6A7A9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714931-FB4C-0346-829A-4037EC5957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9000"/>
          </a:blip>
          <a:stretch>
            <a:fillRect/>
          </a:stretch>
        </p:blipFill>
        <p:spPr>
          <a:xfrm rot="10800000">
            <a:off x="359664" y="217170"/>
            <a:ext cx="11832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64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rgbClr val="EEE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51B206-3D1F-8548-A4B3-DD3621F00B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 rot="10800000">
            <a:off x="359664" y="217170"/>
            <a:ext cx="11832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56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0C9A2C-52C4-F345-94B7-7579069314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 rot="10800000">
            <a:off x="359664" y="217170"/>
            <a:ext cx="11832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08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A6A7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CD4BA1-1BAB-1744-848F-F69D33B47341}"/>
              </a:ext>
            </a:extLst>
          </p:cNvPr>
          <p:cNvSpPr/>
          <p:nvPr userDrawn="1"/>
        </p:nvSpPr>
        <p:spPr>
          <a:xfrm>
            <a:off x="-1604048" y="-833766"/>
            <a:ext cx="16324447" cy="8152598"/>
          </a:xfrm>
          <a:prstGeom prst="rect">
            <a:avLst/>
          </a:prstGeom>
          <a:solidFill>
            <a:srgbClr val="A6A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4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0B9E2E-13D8-F247-A23F-1BCF6258F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8000"/>
          </a:blip>
          <a:stretch>
            <a:fillRect/>
          </a:stretch>
        </p:blipFill>
        <p:spPr>
          <a:xfrm rot="10800000">
            <a:off x="359664" y="217170"/>
            <a:ext cx="11832336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17BE-3472-D34D-B3D3-EE0EFE54077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598-D766-624C-A08F-A20EF736C9A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115059"/>
            <a:ext cx="10515600" cy="2852737"/>
          </a:xfrm>
        </p:spPr>
        <p:txBody>
          <a:bodyPr anchor="b"/>
          <a:lstStyle>
            <a:lvl1pPr>
              <a:defRPr sz="4500">
                <a:solidFill>
                  <a:srgbClr val="560F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018F9FB-CF14-2548-BC40-065076604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1851" y="4094335"/>
            <a:ext cx="10515600" cy="753899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8C415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9E56B2-E3DB-4545-A50D-D0217F3A5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5370" b="25571"/>
          <a:stretch/>
        </p:blipFill>
        <p:spPr>
          <a:xfrm>
            <a:off x="831851" y="217168"/>
            <a:ext cx="3383280" cy="111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4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8661"/>
            <a:ext cx="10515600" cy="8793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7439"/>
            <a:ext cx="10515600" cy="379952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17BE-3472-D34D-B3D3-EE0EFE54077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598-D766-624C-A08F-A20EF736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43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35A626-872F-4E4E-91D2-CF08E33514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 rot="10800000">
            <a:off x="359664" y="217170"/>
            <a:ext cx="11832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32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35A626-872F-4E4E-91D2-CF08E33514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 rot="10800000">
            <a:off x="359664" y="217170"/>
            <a:ext cx="11832336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2648D4-584D-1E41-9F2B-F5F36F475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55" y="1314364"/>
            <a:ext cx="5232132" cy="52115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13DFC8-0FEA-A04A-9CFF-CE9AAE88C5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9011" y="1314364"/>
            <a:ext cx="5232132" cy="52115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0676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35A626-872F-4E4E-91D2-CF08E33514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 rot="10800000">
            <a:off x="359664" y="217170"/>
            <a:ext cx="11832336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690A4-7B51-6241-9016-42623CA91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48699"/>
            <a:ext cx="10515600" cy="577054"/>
          </a:xfrm>
        </p:spPr>
        <p:txBody>
          <a:bodyPr anchor="ctr" anchorCtr="1"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E4A0657-74B8-FD42-910B-D3B03AE58D8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326475"/>
            <a:ext cx="10515600" cy="420505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37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CEB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B5B24E-E69B-0B40-8F29-E2093D67ECBC}"/>
              </a:ext>
            </a:extLst>
          </p:cNvPr>
          <p:cNvSpPr/>
          <p:nvPr userDrawn="1"/>
        </p:nvSpPr>
        <p:spPr>
          <a:xfrm>
            <a:off x="-1251217" y="-612386"/>
            <a:ext cx="14681736" cy="8707233"/>
          </a:xfrm>
          <a:prstGeom prst="rect">
            <a:avLst/>
          </a:prstGeom>
          <a:solidFill>
            <a:srgbClr val="CEB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4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17BE-3472-D34D-B3D3-EE0EFE54077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598-D766-624C-A08F-A20EF736C9A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115059"/>
            <a:ext cx="10515600" cy="2852737"/>
          </a:xfrm>
        </p:spPr>
        <p:txBody>
          <a:bodyPr anchor="b"/>
          <a:lstStyle>
            <a:lvl1pPr>
              <a:defRPr sz="4500">
                <a:solidFill>
                  <a:srgbClr val="560F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6EF3497-6B0D-C143-AADE-DB38C9254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1851" y="4094335"/>
            <a:ext cx="10515600" cy="753899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8C415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3053AD-ACEC-E84C-A453-91BD8E93DE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8000"/>
          </a:blip>
          <a:stretch>
            <a:fillRect/>
          </a:stretch>
        </p:blipFill>
        <p:spPr>
          <a:xfrm rot="10800000">
            <a:off x="359664" y="217170"/>
            <a:ext cx="11832336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6D3AB4-C3CB-B844-9BB6-DF4800D6E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13" t="22774" b="25493"/>
          <a:stretch/>
        </p:blipFill>
        <p:spPr>
          <a:xfrm>
            <a:off x="831851" y="176546"/>
            <a:ext cx="3389296" cy="12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39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CEB888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9D0925-04FE-4644-92DC-C09EE84327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1000"/>
          </a:blip>
          <a:stretch>
            <a:fillRect/>
          </a:stretch>
        </p:blipFill>
        <p:spPr>
          <a:xfrm rot="10800000">
            <a:off x="359664" y="217170"/>
            <a:ext cx="11832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05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BD4EDD2-B2E6-5E43-AF65-582C0A806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</a:blip>
          <a:stretch>
            <a:fillRect/>
          </a:stretch>
        </p:blipFill>
        <p:spPr>
          <a:xfrm rot="10800000">
            <a:off x="359664" y="217170"/>
            <a:ext cx="11832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78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BD4EDD2-B2E6-5E43-AF65-582C0A806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</a:blip>
          <a:stretch>
            <a:fillRect/>
          </a:stretch>
        </p:blipFill>
        <p:spPr>
          <a:xfrm rot="10800000">
            <a:off x="359664" y="217170"/>
            <a:ext cx="11832336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95FDD4-D577-4F4B-8273-6A0FB3A4F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55" y="1314364"/>
            <a:ext cx="5232132" cy="52115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CCC9E0-4719-8F44-94A5-C9256F802F4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9011" y="1314364"/>
            <a:ext cx="5232132" cy="52115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94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BD4EDD2-B2E6-5E43-AF65-582C0A806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</a:blip>
          <a:stretch>
            <a:fillRect/>
          </a:stretch>
        </p:blipFill>
        <p:spPr>
          <a:xfrm rot="10800000">
            <a:off x="359664" y="217170"/>
            <a:ext cx="11832336" cy="6858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C9EBE68-54E9-8649-BE92-80D555467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48699"/>
            <a:ext cx="10515600" cy="577054"/>
          </a:xfrm>
        </p:spPr>
        <p:txBody>
          <a:bodyPr anchor="ctr" anchorCtr="1"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16B3EF3-B43A-2F4B-B00B-381D75BB3DE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326475"/>
            <a:ext cx="10515600" cy="420505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4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17BE-3472-D34D-B3D3-EE0EFE54077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598-D766-624C-A08F-A20EF736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9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9411"/>
            <a:ext cx="10515600" cy="8023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81187"/>
            <a:ext cx="5181600" cy="38957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81187"/>
            <a:ext cx="5181600" cy="38957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17BE-3472-D34D-B3D3-EE0EFE54077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598-D766-624C-A08F-A20EF736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6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8661"/>
            <a:ext cx="10515600" cy="5724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057794"/>
            <a:ext cx="5157787" cy="5614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785955"/>
            <a:ext cx="5157787" cy="340370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057794"/>
            <a:ext cx="5183188" cy="5614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785955"/>
            <a:ext cx="5183188" cy="34037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17BE-3472-D34D-B3D3-EE0EFE54077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598-D766-624C-A08F-A20EF736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3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4538"/>
            <a:ext cx="10515600" cy="9399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17BE-3472-D34D-B3D3-EE0EFE54077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598-D766-624C-A08F-A20EF736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4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17BE-3472-D34D-B3D3-EE0EFE54077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598-D766-624C-A08F-A20EF736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5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28285"/>
            <a:ext cx="3932237" cy="7291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28285"/>
            <a:ext cx="6172200" cy="45327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17BE-3472-D34D-B3D3-EE0EFE54077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598-D766-624C-A08F-A20EF736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5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17BE-3472-D34D-B3D3-EE0EFE54077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598-D766-624C-A08F-A20EF736C9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6723AB-419D-EE41-9AA9-5E359CFDA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93533"/>
            <a:ext cx="3932237" cy="86386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9D1AF7-564E-574E-AB14-0020CF690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93533"/>
            <a:ext cx="6172200" cy="46675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6950EAD-6F93-7442-BDF0-18A1A14F9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69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617BE-3472-D34D-B3D3-EE0EFE54077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4626A4-927C-324E-A214-08B68E30BEDB}"/>
              </a:ext>
            </a:extLst>
          </p:cNvPr>
          <p:cNvSpPr/>
          <p:nvPr userDrawn="1"/>
        </p:nvSpPr>
        <p:spPr>
          <a:xfrm>
            <a:off x="-799761" y="7"/>
            <a:ext cx="13247801" cy="765765"/>
          </a:xfrm>
          <a:prstGeom prst="rect">
            <a:avLst/>
          </a:prstGeom>
          <a:solidFill>
            <a:srgbClr val="8C4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350" dirty="0"/>
              <a:t>	FLORIDA STATE UNIVERSITY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0D9C48-8859-3B45-80D0-643F2D1D8A80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5583464" y="272335"/>
            <a:ext cx="1025072" cy="10233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38598-D766-624C-A08F-A20EF736C9A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190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694" r:id="rId17"/>
    <p:sldLayoutId id="2147483695" r:id="rId18"/>
    <p:sldLayoutId id="2147483689" r:id="rId19"/>
    <p:sldLayoutId id="2147483701" r:id="rId20"/>
    <p:sldLayoutId id="2147483707" r:id="rId21"/>
    <p:sldLayoutId id="2147483708" r:id="rId22"/>
    <p:sldLayoutId id="2147483675" r:id="rId23"/>
    <p:sldLayoutId id="2147483702" r:id="rId24"/>
    <p:sldLayoutId id="2147483703" r:id="rId25"/>
    <p:sldLayoutId id="2147483709" r:id="rId26"/>
    <p:sldLayoutId id="214748371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accesslex.org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er.fsu.edu/info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prelaw.fsu.ed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relaw@fsu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enter.fsu.edu/" TargetMode="External"/><Relationship Id="rId2" Type="http://schemas.openxmlformats.org/officeDocument/2006/relationships/hyperlink" Target="https://www.career.fsu.edu/resources/search-internship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cre.fsu.ed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olecentral.dsa.fsu.edu/organization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fficialguide.lsac.org/release/OfficialGuide_Default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F61201-6F37-C94F-AA36-2504012CA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32485" y="4558919"/>
            <a:ext cx="7542963" cy="75455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8800" dirty="0"/>
              <a:t>Pre-Law at FSU</a:t>
            </a:r>
          </a:p>
        </p:txBody>
      </p:sp>
    </p:spTree>
    <p:extLst>
      <p:ext uri="{BB962C8B-B14F-4D97-AF65-F5344CB8AC3E}">
        <p14:creationId xmlns:p14="http://schemas.microsoft.com/office/powerpoint/2010/main" val="9396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059382"/>
              </p:ext>
            </p:extLst>
          </p:nvPr>
        </p:nvGraphicFramePr>
        <p:xfrm>
          <a:off x="0" y="1322174"/>
          <a:ext cx="12192000" cy="5573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85644836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905489097"/>
                    </a:ext>
                  </a:extLst>
                </a:gridCol>
              </a:tblGrid>
              <a:tr h="553181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Resource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Fee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738646"/>
                  </a:ext>
                </a:extLst>
              </a:tr>
              <a:tr h="49963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Present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</a:rPr>
                        <a:t> Considerations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rgbClr val="8C41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1419"/>
                  </a:ext>
                </a:extLst>
              </a:tr>
              <a:tr h="41905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LSAT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$200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843618"/>
                  </a:ext>
                </a:extLst>
              </a:tr>
              <a:tr h="41905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CAS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$195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584974"/>
                  </a:ext>
                </a:extLst>
              </a:tr>
              <a:tr h="41905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Law School Reports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$45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756026"/>
                  </a:ext>
                </a:extLst>
              </a:tr>
              <a:tr h="419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Test Center Change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$125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663259"/>
                  </a:ext>
                </a:extLst>
              </a:tr>
              <a:tr h="41905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Test Prep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Free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 – $1000+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828638"/>
                  </a:ext>
                </a:extLst>
              </a:tr>
              <a:tr h="48351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Future Considerations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C41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8C41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512525"/>
                  </a:ext>
                </a:extLst>
              </a:tr>
              <a:tr h="419050">
                <a:tc>
                  <a:txBody>
                    <a:bodyPr/>
                    <a:lstStyle/>
                    <a:p>
                      <a:r>
                        <a:rPr lang="en-US" sz="2200" dirty="0"/>
                        <a:t>School</a:t>
                      </a:r>
                      <a:r>
                        <a:rPr lang="en-US" sz="2200" baseline="0" dirty="0"/>
                        <a:t> Site Visits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Varies (flight, hotel, etc.)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76396"/>
                  </a:ext>
                </a:extLst>
              </a:tr>
              <a:tr h="714962">
                <a:tc>
                  <a:txBody>
                    <a:bodyPr/>
                    <a:lstStyle/>
                    <a:p>
                      <a:r>
                        <a:rPr lang="en-US" sz="2200" dirty="0"/>
                        <a:t>Moving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Varies (moving</a:t>
                      </a:r>
                      <a:r>
                        <a:rPr lang="en-US" sz="2200" baseline="0" dirty="0"/>
                        <a:t> property</a:t>
                      </a:r>
                      <a:r>
                        <a:rPr lang="en-US" sz="2200" dirty="0"/>
                        <a:t>,</a:t>
                      </a:r>
                      <a:r>
                        <a:rPr lang="en-US" sz="2200" baseline="0" dirty="0"/>
                        <a:t> out-of-state tuition, etc.)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926295"/>
                  </a:ext>
                </a:extLst>
              </a:tr>
              <a:tr h="741396">
                <a:tc>
                  <a:txBody>
                    <a:bodyPr/>
                    <a:lstStyle/>
                    <a:p>
                      <a:r>
                        <a:rPr lang="en-US" sz="2200" dirty="0"/>
                        <a:t>Cost of Living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dirty="0"/>
                        <a:t>Varies (rent, taxes, co-curricular activities/networking events, etc.)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863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873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298233"/>
            <a:ext cx="6203092" cy="728662"/>
          </a:xfrm>
        </p:spPr>
        <p:txBody>
          <a:bodyPr>
            <a:normAutofit/>
          </a:bodyPr>
          <a:lstStyle/>
          <a:p>
            <a:r>
              <a:rPr lang="en-US" b="1" dirty="0"/>
              <a:t>Funding the Process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8" y="2358819"/>
            <a:ext cx="10058400" cy="2438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1218" y="5105966"/>
            <a:ext cx="3846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hlinkClick r:id="rId4"/>
              </a:rPr>
              <a:t>AccessLex</a:t>
            </a:r>
            <a:r>
              <a:rPr lang="en-US" sz="3600" b="1" dirty="0">
                <a:hlinkClick r:id="rId4"/>
              </a:rPr>
              <a:t> Institute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14540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794D-3D10-5A42-B320-3F8BBB3C7A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443038"/>
            <a:ext cx="10515600" cy="879475"/>
          </a:xfrm>
        </p:spPr>
        <p:txBody>
          <a:bodyPr>
            <a:normAutofit/>
          </a:bodyPr>
          <a:lstStyle/>
          <a:p>
            <a:r>
              <a:rPr lang="en-US" b="1" dirty="0"/>
              <a:t>Tips for Success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604649"/>
              </p:ext>
            </p:extLst>
          </p:nvPr>
        </p:nvGraphicFramePr>
        <p:xfrm>
          <a:off x="838200" y="2741746"/>
          <a:ext cx="10775092" cy="3486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7546">
                  <a:extLst>
                    <a:ext uri="{9D8B030D-6E8A-4147-A177-3AD203B41FA5}">
                      <a16:colId xmlns:a16="http://schemas.microsoft.com/office/drawing/2014/main" val="1041791601"/>
                    </a:ext>
                  </a:extLst>
                </a:gridCol>
                <a:gridCol w="5387546">
                  <a:extLst>
                    <a:ext uri="{9D8B030D-6E8A-4147-A177-3AD203B41FA5}">
                      <a16:colId xmlns:a16="http://schemas.microsoft.com/office/drawing/2014/main" val="3535501095"/>
                    </a:ext>
                  </a:extLst>
                </a:gridCol>
              </a:tblGrid>
              <a:tr h="1016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Sign up for Pre-Law listserv </a:t>
                      </a:r>
                    </a:p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Meet with a Pre-Law advisor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47656"/>
                  </a:ext>
                </a:extLst>
              </a:tr>
              <a:tr h="1016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Explore the LSAC website</a:t>
                      </a:r>
                    </a:p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Attend Pre-Law workshops and events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801888"/>
                  </a:ext>
                </a:extLst>
              </a:tr>
              <a:tr h="1452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Take at least one practice LSAT exam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Apply to Undergraduate Law School Summer programs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038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884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2223" y="1417954"/>
            <a:ext cx="7304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Academic Center for Excellence (ACE)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265688" y="2880153"/>
            <a:ext cx="5844746" cy="346755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Peer Tutoring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Study Skills Workshops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Print &amp; Online Study Skills Resources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Academic Credit Courses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Check website for updates!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890" y="2502424"/>
            <a:ext cx="4907939" cy="10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17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3609" y="1448602"/>
            <a:ext cx="3632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The Career Center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510130" y="2423633"/>
            <a:ext cx="5955958" cy="375188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Drop-In Career Advising &amp; Career Counseling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cs typeface="Calibri"/>
              </a:rPr>
              <a:t>Career Liaison available 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SDS 3340 – Introduction to Career Development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Mock Interview Program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cs typeface="Calibri"/>
              </a:rPr>
              <a:t>Shadowing and Mentoring Opportunities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148" y="2954598"/>
            <a:ext cx="4413039" cy="30851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00E923-290C-4180-946D-27149475C0DA}"/>
              </a:ext>
            </a:extLst>
          </p:cNvPr>
          <p:cNvSpPr txBox="1"/>
          <p:nvPr/>
        </p:nvSpPr>
        <p:spPr>
          <a:xfrm>
            <a:off x="7409985" y="2336180"/>
            <a:ext cx="47318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560F28"/>
                </a:solidFill>
              </a:rPr>
              <a:t>Visit </a:t>
            </a:r>
            <a:r>
              <a:rPr lang="en-US" sz="1800" b="1" dirty="0">
                <a:solidFill>
                  <a:srgbClr val="560F28"/>
                </a:solidFill>
                <a:hlinkClick r:id="rId3"/>
              </a:rPr>
              <a:t>The Career Center</a:t>
            </a:r>
            <a:r>
              <a:rPr lang="en-US" sz="1800" b="1" dirty="0">
                <a:solidFill>
                  <a:srgbClr val="560F28"/>
                </a:solidFill>
              </a:rPr>
              <a:t> to Learn More</a:t>
            </a:r>
            <a:endParaRPr lang="en-US" sz="1800" b="1" dirty="0">
              <a:solidFill>
                <a:srgbClr val="560F28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458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16" y="1569308"/>
            <a:ext cx="5913633" cy="293852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FCBB7-5CEE-D046-9903-4B2D2279D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1851" y="5194086"/>
            <a:ext cx="10515600" cy="75389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E1CA96"/>
                </a:solidFill>
                <a:hlinkClick r:id="rId4"/>
              </a:rPr>
              <a:t>FSU Pre-Law Website</a:t>
            </a:r>
            <a:endParaRPr lang="en-US" sz="3600" b="1" dirty="0">
              <a:solidFill>
                <a:srgbClr val="E1C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74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EA27E-9476-5345-B05F-65E2F6173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Choosing a Major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13CE6-5A26-9647-AF27-6BBB07A3D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Any major is acceptable for law school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Most important factors</a:t>
            </a:r>
            <a:r>
              <a:rPr lang="en-US" b="1" dirty="0"/>
              <a:t>:  </a:t>
            </a:r>
          </a:p>
          <a:p>
            <a:pPr marL="985837" lvl="2" indent="-342900">
              <a:buFont typeface="Wingdings" panose="05000000000000000000" pitchFamily="2" charset="2"/>
              <a:buChar char="§"/>
            </a:pPr>
            <a:r>
              <a:rPr lang="en-US" sz="2800" dirty="0"/>
              <a:t>High GPA </a:t>
            </a:r>
          </a:p>
          <a:p>
            <a:pPr marL="985837" lvl="2" indent="-342900">
              <a:buFont typeface="Wingdings" panose="05000000000000000000" pitchFamily="2" charset="2"/>
              <a:buChar char="§"/>
            </a:pPr>
            <a:r>
              <a:rPr lang="en-US" sz="2800" dirty="0"/>
              <a:t>Law School Admission Test (LSAT) Scores</a:t>
            </a:r>
          </a:p>
          <a:p>
            <a:pPr marL="642937" lvl="2" indent="0">
              <a:buNone/>
            </a:pPr>
            <a:endParaRPr lang="en-US" sz="2800" b="1" dirty="0"/>
          </a:p>
          <a:p>
            <a:pPr marL="328612" indent="-285750">
              <a:buFont typeface="Wingdings" panose="05000000000000000000" pitchFamily="2" charset="2"/>
              <a:buChar char="§"/>
            </a:pPr>
            <a:r>
              <a:rPr lang="en-US" dirty="0"/>
              <a:t>Connect with a Pre-Law Advisor: </a:t>
            </a:r>
            <a:r>
              <a:rPr lang="en-US" dirty="0">
                <a:hlinkClick r:id="rId3"/>
              </a:rPr>
              <a:t>prelaw@fsu.edu</a:t>
            </a:r>
            <a:r>
              <a:rPr lang="en-US" dirty="0"/>
              <a:t> </a:t>
            </a:r>
          </a:p>
          <a:p>
            <a:pPr marL="42862" indent="0">
              <a:buNone/>
            </a:pPr>
            <a:endParaRPr lang="en-US" b="1" dirty="0"/>
          </a:p>
          <a:p>
            <a:pPr marL="328612" indent="-285750">
              <a:buFont typeface="Wingdings" panose="05000000000000000000" pitchFamily="2" charset="2"/>
              <a:buChar char="§"/>
            </a:pPr>
            <a:r>
              <a:rPr lang="en-US" dirty="0"/>
              <a:t>Talk to your academic advisors each semester stay on track!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897" y="1381349"/>
            <a:ext cx="3494903" cy="3236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861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EA27E-9476-5345-B05F-65E2F6173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Selecting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13CE6-5A26-9647-AF27-6BBB07A3D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059" y="2570108"/>
            <a:ext cx="5257800" cy="298704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 prerequisites for law school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Pursue your interests &amp; explore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Quality </a:t>
            </a:r>
            <a:r>
              <a:rPr lang="en-US" sz="2800" dirty="0">
                <a:solidFill>
                  <a:srgbClr val="8C4151"/>
                </a:solidFill>
              </a:rPr>
              <a:t>&gt;</a:t>
            </a:r>
            <a:r>
              <a:rPr lang="en-US" sz="2800" dirty="0"/>
              <a:t> Quantity</a:t>
            </a:r>
          </a:p>
          <a:p>
            <a:pPr marL="457200" lvl="1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Network with professors early!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Letters of recommendation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31" y="2541169"/>
            <a:ext cx="6096528" cy="357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2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EA27E-9476-5345-B05F-65E2F6173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Academic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13CE6-5A26-9647-AF27-6BBB07A3D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Start well and end well!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3.5+ GPA is most competitive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Consider course load and personal graduation timetable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# of courses per semester depends on your career plans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Ask yourself:  Law school immediately or gap time/year(s)?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245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E4C26-627A-BF4D-BF48-146C9C7184D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9640" y="3707415"/>
            <a:ext cx="11258912" cy="29977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Engage in interests and passions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b="1" dirty="0">
                <a:hlinkClick r:id="rId2"/>
              </a:rPr>
              <a:t>The Career Center</a:t>
            </a:r>
            <a:endParaRPr lang="en-US" sz="2800" b="1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b="1" dirty="0">
                <a:hlinkClick r:id="rId3"/>
              </a:rPr>
              <a:t>Center for Leadership &amp; Social Change</a:t>
            </a:r>
            <a:endParaRPr lang="en-US" sz="2800" b="1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b="1" dirty="0">
                <a:cs typeface="Calibri" panose="020F0502020204030204"/>
                <a:hlinkClick r:id="rId4"/>
              </a:rPr>
              <a:t>Center for Undergraduate Research and Academic Engagement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b="1" dirty="0">
              <a:cs typeface="Calibri" panose="020F0502020204030204"/>
            </a:endParaRPr>
          </a:p>
        </p:txBody>
      </p:sp>
      <p:pic>
        <p:nvPicPr>
          <p:cNvPr id="4" name="Picture 4" descr="A group of people standing in front of a sign&#10;&#10;Description generated with very high confidence">
            <a:extLst>
              <a:ext uri="{FF2B5EF4-FFF2-40B4-BE49-F238E27FC236}">
                <a16:creationId xmlns:a16="http://schemas.microsoft.com/office/drawing/2014/main" id="{0A9337A1-7881-4899-8986-A8281D205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607" y="1442004"/>
            <a:ext cx="10865550" cy="209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14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AD351C-EAF3-2246-A6A2-2C9DDAA75C6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08173" y="5102870"/>
            <a:ext cx="8583612" cy="1668633"/>
          </a:xfrm>
        </p:spPr>
        <p:txBody>
          <a:bodyPr anchor="ctr">
            <a:noAutofit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3200" dirty="0"/>
              <a:t>Hundreds of student organizations to join: </a:t>
            </a:r>
          </a:p>
          <a:p>
            <a:pPr marL="0" indent="0" algn="ctr">
              <a:buNone/>
            </a:pPr>
            <a:r>
              <a:rPr lang="en-US" sz="3200" dirty="0" err="1">
                <a:hlinkClick r:id="rId3"/>
              </a:rPr>
              <a:t>Nole</a:t>
            </a:r>
            <a:r>
              <a:rPr lang="en-US" sz="3200" dirty="0">
                <a:hlinkClick r:id="rId3"/>
              </a:rPr>
              <a:t> Central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B23C7-B330-CD40-8086-77867E6A16B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97105"/>
            <a:ext cx="3608173" cy="36637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1" dirty="0"/>
              <a:t>Pre-Law Societies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Black Law Student Association (BLSA) </a:t>
            </a:r>
            <a:endParaRPr lang="en-US" sz="2400" dirty="0"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Phi Alpha Delta –    Pre-Law Fraternity International  </a:t>
            </a:r>
            <a:endParaRPr lang="en-US" sz="2400" dirty="0"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Pre-Law Society at FSU</a:t>
            </a:r>
            <a:endParaRPr lang="en-US" sz="2400" dirty="0"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FSU Undergraduate Mock Trial 	 </a:t>
            </a:r>
            <a:endParaRPr lang="en-US" sz="2400" dirty="0"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FSU Women in        Pre-Law Society</a:t>
            </a:r>
            <a:endParaRPr lang="en-US" sz="2400"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ea typeface="+mn-lt"/>
                <a:cs typeface="+mn-lt"/>
              </a:rPr>
              <a:t>Delta Gamma Phi Women in Pre-Law Sorority  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173" y="1716813"/>
            <a:ext cx="8583827" cy="337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02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F1FAF-DF77-C446-8B84-23489A68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Using LSAC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16997-B0EB-D34D-90A9-E54BC9F9E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Law School Admission Council (LSAC)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/>
              <a:t>Necessary for applying to ABA-approved law schools</a:t>
            </a:r>
          </a:p>
          <a:p>
            <a:pPr marL="457200" lvl="1" indent="0">
              <a:buNone/>
            </a:pPr>
            <a:endParaRPr lang="en-US" sz="28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/>
              <a:t>Credential Assembly Service (CAS)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800" dirty="0"/>
              <a:t>Permits Law School Admission Test (LSAT) registration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800" dirty="0"/>
              <a:t>Compiles application documents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800" dirty="0"/>
              <a:t>CAS profile lasts for 5 years </a:t>
            </a:r>
          </a:p>
          <a:p>
            <a:pPr marL="914400" lvl="2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hlinkClick r:id="rId3"/>
              </a:rPr>
              <a:t>Likelihood of Admission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340" y="4779999"/>
            <a:ext cx="2304488" cy="1792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8571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D9E9D6-BB1A-D647-91A7-491A124F8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304" y="1425928"/>
            <a:ext cx="10515600" cy="577054"/>
          </a:xfrm>
        </p:spPr>
        <p:txBody>
          <a:bodyPr>
            <a:noAutofit/>
          </a:bodyPr>
          <a:lstStyle/>
          <a:p>
            <a:r>
              <a:rPr lang="en-US" sz="4400" dirty="0"/>
              <a:t>Understanding the LSAT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8FFBB-37FE-104B-A74F-8B18D43FCE5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194611"/>
            <a:ext cx="11033561" cy="432458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20B0604020202020204" pitchFamily="34" charset="0"/>
              <a:buChar char="§"/>
            </a:pPr>
            <a:r>
              <a:rPr lang="en-US" sz="2600" b="1" dirty="0">
                <a:cs typeface="Arial"/>
              </a:rPr>
              <a:t>Scoring:</a:t>
            </a:r>
            <a:r>
              <a:rPr lang="en-US" sz="2600" dirty="0">
                <a:cs typeface="Arial"/>
              </a:rPr>
              <a:t>  120-180; 150 is average; top-tier programs prefer 160+</a:t>
            </a:r>
            <a:endParaRPr lang="en-US" sz="2600" dirty="0">
              <a:cs typeface="Calibri" panose="020F0502020204030204"/>
            </a:endParaRPr>
          </a:p>
          <a:p>
            <a:pPr marL="0" indent="0">
              <a:buNone/>
            </a:pPr>
            <a:endParaRPr lang="en-US" sz="1200" dirty="0"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b="1" dirty="0">
                <a:cs typeface="Arial"/>
              </a:rPr>
              <a:t>Test Dates: </a:t>
            </a:r>
            <a:r>
              <a:rPr lang="en-US" sz="2600" dirty="0">
                <a:cs typeface="Arial"/>
              </a:rPr>
              <a:t>the LSAT is not offered every month be sure to research test dates as they are released each year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i="1" dirty="0">
                <a:ea typeface="+mn-lt"/>
                <a:cs typeface="+mn-lt"/>
              </a:rPr>
              <a:t>Due to COVID-19 dates are subject to change </a:t>
            </a:r>
            <a:endParaRPr lang="en-US" sz="2200" i="1">
              <a:ea typeface="+mn-lt"/>
              <a:cs typeface="Calibri"/>
            </a:endParaRPr>
          </a:p>
          <a:p>
            <a:pPr marL="457200" lvl="1" indent="0">
              <a:buNone/>
            </a:pPr>
            <a:endParaRPr lang="en-US" sz="1200" dirty="0">
              <a:ea typeface="+mn-lt"/>
              <a:cs typeface="+mn-lt"/>
            </a:endParaRPr>
          </a:p>
          <a:p>
            <a:pPr>
              <a:buFont typeface="Wingdings,Sans-Serif" panose="05000000000000000000" pitchFamily="2" charset="2"/>
              <a:buChar char="§"/>
            </a:pPr>
            <a:r>
              <a:rPr lang="en-US" sz="2600" dirty="0">
                <a:ea typeface="+mn-lt"/>
                <a:cs typeface="+mn-lt"/>
              </a:rPr>
              <a:t>The LSAT is fully digital and taken via a tablet in a proctored testing location</a:t>
            </a:r>
          </a:p>
          <a:p>
            <a:pPr marL="457200" lvl="1" indent="0">
              <a:buNone/>
            </a:pPr>
            <a:endParaRPr lang="en-US" dirty="0">
              <a:ea typeface="+mn-lt"/>
              <a:cs typeface="Arial"/>
            </a:endParaRPr>
          </a:p>
          <a:p>
            <a:pPr indent="0">
              <a:buFont typeface="Wingdings,Sans-Serif" panose="05000000000000000000" pitchFamily="2" charset="2"/>
              <a:buChar char="§"/>
            </a:pPr>
            <a:r>
              <a:rPr lang="en-US" sz="2600" dirty="0">
                <a:ea typeface="+mn-lt"/>
                <a:cs typeface="Arial"/>
              </a:rPr>
              <a:t>GRE</a:t>
            </a:r>
            <a:r>
              <a:rPr lang="en-US" sz="2600" dirty="0">
                <a:cs typeface="Arial"/>
              </a:rPr>
              <a:t> is gaining acceptance at various law schools</a:t>
            </a:r>
            <a:endParaRPr lang="en-US" sz="2600" dirty="0">
              <a:cs typeface="Calibri" panose="020F0502020204030204"/>
            </a:endParaRPr>
          </a:p>
          <a:p>
            <a:pPr indent="0">
              <a:buFont typeface="Wingdings" panose="05000000000000000000" pitchFamily="2" charset="2"/>
              <a:buChar char="§"/>
            </a:pPr>
            <a:r>
              <a:rPr lang="en-US" sz="2600" dirty="0">
                <a:cs typeface="Arial"/>
              </a:rPr>
              <a:t>Consider the application rules for each program</a:t>
            </a:r>
            <a:endParaRPr lang="en-US" sz="2600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sz="2600" dirty="0"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818" y="5068589"/>
            <a:ext cx="2198077" cy="165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29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9C783"/>
      </a:hlink>
      <a:folHlink>
        <a:srgbClr val="A5A5A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292832B0691F4FB35372B10E1F153D" ma:contentTypeVersion="13" ma:contentTypeDescription="Create a new document." ma:contentTypeScope="" ma:versionID="a9eb56f17ffdbf1184260de96513242b">
  <xsd:schema xmlns:xsd="http://www.w3.org/2001/XMLSchema" xmlns:xs="http://www.w3.org/2001/XMLSchema" xmlns:p="http://schemas.microsoft.com/office/2006/metadata/properties" xmlns:ns3="674b869b-aeeb-496e-9a6d-8e49e8623054" xmlns:ns4="926370b5-7451-4ea9-875a-052378992423" targetNamespace="http://schemas.microsoft.com/office/2006/metadata/properties" ma:root="true" ma:fieldsID="7d97d4bc9b5dbe48b8880ba378917cf6" ns3:_="" ns4:_="">
    <xsd:import namespace="674b869b-aeeb-496e-9a6d-8e49e8623054"/>
    <xsd:import namespace="926370b5-7451-4ea9-875a-05237899242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4b869b-aeeb-496e-9a6d-8e49e86230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370b5-7451-4ea9-875a-0523789924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730CDB-DAFC-4030-AB41-12B4095B57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998EBD-3FDA-4FAA-AFF3-F590CB95A3C9}">
  <ds:schemaRefs>
    <ds:schemaRef ds:uri="http://purl.org/dc/elements/1.1/"/>
    <ds:schemaRef ds:uri="http://schemas.microsoft.com/office/2006/metadata/properties"/>
    <ds:schemaRef ds:uri="674b869b-aeeb-496e-9a6d-8e49e862305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26370b5-7451-4ea9-875a-05237899242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54EE09-AF1A-4E21-BA9D-61B4DD70C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4b869b-aeeb-496e-9a6d-8e49e8623054"/>
    <ds:schemaRef ds:uri="926370b5-7451-4ea9-875a-0523789924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2355</TotalTime>
  <Words>887</Words>
  <Application>Microsoft Office PowerPoint</Application>
  <PresentationFormat>Widescreen</PresentationFormat>
  <Paragraphs>139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Adobe Caslon Pro</vt:lpstr>
      <vt:lpstr>Adobe Garamond Pro</vt:lpstr>
      <vt:lpstr>Arial</vt:lpstr>
      <vt:lpstr>Calibri</vt:lpstr>
      <vt:lpstr>Calibri Light</vt:lpstr>
      <vt:lpstr>Wingdings</vt:lpstr>
      <vt:lpstr>Wingdings,Sans-Serif</vt:lpstr>
      <vt:lpstr>Office Theme</vt:lpstr>
      <vt:lpstr>PowerPoint Presentation</vt:lpstr>
      <vt:lpstr>PowerPoint Presentation</vt:lpstr>
      <vt:lpstr>Choosing a Major</vt:lpstr>
      <vt:lpstr>Selecting Courses</vt:lpstr>
      <vt:lpstr>Academic Expectations</vt:lpstr>
      <vt:lpstr>PowerPoint Presentation</vt:lpstr>
      <vt:lpstr>PowerPoint Presentation</vt:lpstr>
      <vt:lpstr>Using LSAC</vt:lpstr>
      <vt:lpstr>PowerPoint Presentation</vt:lpstr>
      <vt:lpstr>PowerPoint Presentation</vt:lpstr>
      <vt:lpstr>Funding the Process</vt:lpstr>
      <vt:lpstr>Tips for Success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Clemente</dc:creator>
  <cp:lastModifiedBy>Holly Hunt</cp:lastModifiedBy>
  <cp:revision>405</cp:revision>
  <cp:lastPrinted>2018-08-31T20:45:01Z</cp:lastPrinted>
  <dcterms:created xsi:type="dcterms:W3CDTF">2018-08-31T14:15:45Z</dcterms:created>
  <dcterms:modified xsi:type="dcterms:W3CDTF">2021-06-01T17:03:49Z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0x01010015292832B0691F4FB35372B10E1F153D</vt:lpwstr>
  </property>
</Properties>
</file>